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61" r:id="rId1"/>
  </p:sldMasterIdLst>
  <p:notesMasterIdLst>
    <p:notesMasterId r:id="rId38"/>
  </p:notesMasterIdLst>
  <p:handoutMasterIdLst>
    <p:handoutMasterId r:id="rId39"/>
  </p:handoutMasterIdLst>
  <p:sldIdLst>
    <p:sldId id="256" r:id="rId2"/>
    <p:sldId id="641" r:id="rId3"/>
    <p:sldId id="662" r:id="rId4"/>
    <p:sldId id="661" r:id="rId5"/>
    <p:sldId id="643" r:id="rId6"/>
    <p:sldId id="642" r:id="rId7"/>
    <p:sldId id="645" r:id="rId8"/>
    <p:sldId id="646" r:id="rId9"/>
    <p:sldId id="647" r:id="rId10"/>
    <p:sldId id="648" r:id="rId11"/>
    <p:sldId id="651" r:id="rId12"/>
    <p:sldId id="652" r:id="rId13"/>
    <p:sldId id="650" r:id="rId14"/>
    <p:sldId id="653" r:id="rId15"/>
    <p:sldId id="623" r:id="rId16"/>
    <p:sldId id="631" r:id="rId17"/>
    <p:sldId id="625" r:id="rId18"/>
    <p:sldId id="626" r:id="rId19"/>
    <p:sldId id="628" r:id="rId20"/>
    <p:sldId id="639" r:id="rId21"/>
    <p:sldId id="654" r:id="rId22"/>
    <p:sldId id="660" r:id="rId23"/>
    <p:sldId id="655" r:id="rId24"/>
    <p:sldId id="656" r:id="rId25"/>
    <p:sldId id="657" r:id="rId26"/>
    <p:sldId id="658" r:id="rId27"/>
    <p:sldId id="659" r:id="rId28"/>
    <p:sldId id="663" r:id="rId29"/>
    <p:sldId id="664" r:id="rId30"/>
    <p:sldId id="666" r:id="rId31"/>
    <p:sldId id="665" r:id="rId32"/>
    <p:sldId id="667" r:id="rId33"/>
    <p:sldId id="668" r:id="rId34"/>
    <p:sldId id="669" r:id="rId35"/>
    <p:sldId id="670" r:id="rId36"/>
    <p:sldId id="671" r:id="rId3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00"/>
    <a:srgbClr val="FF9933"/>
    <a:srgbClr val="2C2C2C"/>
    <a:srgbClr val="8EB4E3"/>
    <a:srgbClr val="99CCFF"/>
    <a:srgbClr val="007F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274" autoAdjust="0"/>
    <p:restoredTop sz="96448" autoAdjust="0"/>
  </p:normalViewPr>
  <p:slideViewPr>
    <p:cSldViewPr snapToGrid="0">
      <p:cViewPr>
        <p:scale>
          <a:sx n="81" d="100"/>
          <a:sy n="81" d="100"/>
        </p:scale>
        <p:origin x="-1494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5430"/>
    </p:cViewPr>
  </p:sorterViewPr>
  <p:notesViewPr>
    <p:cSldViewPr snapToGrid="0">
      <p:cViewPr>
        <p:scale>
          <a:sx n="100" d="100"/>
          <a:sy n="100" d="100"/>
        </p:scale>
        <p:origin x="-1434" y="21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0" tIns="46571" rIns="93140" bIns="46571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100" b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0" tIns="46571" rIns="93140" bIns="46571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100" b="1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0" tIns="46571" rIns="93140" bIns="46571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100" b="1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Seagate Confidential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0" tIns="46571" rIns="93140" bIns="46571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100" b="1">
                <a:latin typeface="Arial" pitchFamily="34" charset="0"/>
              </a:defRPr>
            </a:lvl1pPr>
          </a:lstStyle>
          <a:p>
            <a:pPr>
              <a:defRPr/>
            </a:pPr>
            <a:fld id="{828AB9E0-04F0-4AA4-8001-82D7AF98782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08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576388" y="593725"/>
            <a:ext cx="3833812" cy="2876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14325" y="3624263"/>
            <a:ext cx="6469063" cy="513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0" tIns="46571" rIns="93140" bIns="465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9015413"/>
            <a:ext cx="3038475" cy="280987"/>
          </a:xfrm>
          <a:prstGeom prst="rect">
            <a:avLst/>
          </a:prstGeom>
          <a:noFill/>
        </p:spPr>
        <p:txBody>
          <a:bodyPr lIns="91650" tIns="45825" rIns="91650" bIns="45825"/>
          <a:lstStyle>
            <a:lvl1pPr defTabSz="924459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©  2010 Seagate Technology LLC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71925" y="9015413"/>
            <a:ext cx="3038475" cy="280987"/>
          </a:xfrm>
          <a:prstGeom prst="rect">
            <a:avLst/>
          </a:prstGeom>
          <a:noFill/>
        </p:spPr>
        <p:txBody>
          <a:bodyPr lIns="91650" tIns="45825" rIns="91650" bIns="45825"/>
          <a:lstStyle>
            <a:lvl1pPr algn="r" defTabSz="924459">
              <a:defRPr sz="1000">
                <a:latin typeface="Arial" charset="0"/>
              </a:defRPr>
            </a:lvl1pPr>
          </a:lstStyle>
          <a:p>
            <a:pPr>
              <a:defRPr/>
            </a:pPr>
            <a:fld id="{7B62BF7C-27DD-4A51-943E-74C4630140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5689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227013" indent="-112713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457200" indent="-115888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687388" indent="-115888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914400" indent="-112713" algn="l" rtl="0" eaLnBrk="0" fontAlgn="base" hangingPunct="0">
      <a:lnSpc>
        <a:spcPct val="95000"/>
      </a:lnSpc>
      <a:spcBef>
        <a:spcPct val="20000"/>
      </a:spcBef>
      <a:spcAft>
        <a:spcPct val="0"/>
      </a:spcAft>
      <a:buChar char="•"/>
      <a:defRPr sz="9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78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0A152963-87F1-4CED-AE17-CD5B3436E269}" type="slidenum">
              <a:rPr lang="en-US" smtClean="0">
                <a:latin typeface="Arial" pitchFamily="34" charset="0"/>
              </a:rPr>
              <a:pPr defTabSz="923925"/>
              <a:t>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78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306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19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20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21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28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29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30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31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32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33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34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35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36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11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12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r>
              <a:rPr lang="en-US" smtClean="0">
                <a:latin typeface="Arial" pitchFamily="34" charset="0"/>
              </a:rPr>
              <a:t>©  2010 Seagate Technology LLC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defTabSz="923925"/>
            <a:fld id="{1329C0CF-B9F5-4062-9A36-6CBF63C55AB4}" type="slidenum">
              <a:rPr lang="en-US" smtClean="0">
                <a:latin typeface="Arial" pitchFamily="34" charset="0"/>
              </a:rPr>
              <a:pPr defTabSz="923925"/>
              <a:t>14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77761"/>
            <a:ext cx="7772400" cy="9715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87387"/>
            <a:ext cx="6400800" cy="13335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71600"/>
            <a:ext cx="8229600" cy="4525962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EB20C-B493-492D-8A6B-581F629C47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107293"/>
            <a:ext cx="7038975" cy="1143000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047750" y="3069787"/>
            <a:ext cx="6400800" cy="1013263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/>
          </p:nvPr>
        </p:nvSpPr>
        <p:spPr>
          <a:xfrm>
            <a:off x="1641475" y="1577975"/>
            <a:ext cx="6311900" cy="4371975"/>
          </a:xfrm>
        </p:spPr>
        <p:txBody>
          <a:bodyPr/>
          <a:lstStyle/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25E97B-83CE-4CD1-B569-7148775597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5D6FC-D805-4F6F-A799-3DEDA0D681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5369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70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05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 descr="interior-teal-wave-100%-01-web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ltGray">
          <a:xfrm>
            <a:off x="0" y="6138863"/>
            <a:ext cx="9144000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371600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7091363" y="6610350"/>
            <a:ext cx="328612" cy="24765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1D3F401A-D674-41C1-BF8E-85C2B9479B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0" r:id="rId1"/>
    <p:sldLayoutId id="2147484857" r:id="rId2"/>
    <p:sldLayoutId id="2147484861" r:id="rId3"/>
    <p:sldLayoutId id="2147484858" r:id="rId4"/>
    <p:sldLayoutId id="2147484859" r:id="rId5"/>
    <p:sldLayoutId id="2147484862" r:id="rId6"/>
    <p:sldLayoutId id="2147484863" r:id="rId7"/>
    <p:sldLayoutId id="2147484864" r:id="rId8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2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»"/>
        <a:defRPr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avadhoot@yahoo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iber118.com/px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bavadhoot@yahoo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inkedin.com/in/avadhootbhambar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3378200"/>
            <a:ext cx="7772400" cy="971550"/>
          </a:xfrm>
        </p:spPr>
        <p:txBody>
          <a:bodyPr/>
          <a:lstStyle/>
          <a:p>
            <a:pPr eaLnBrk="1" hangingPunct="1"/>
            <a:r>
              <a:rPr lang="en-US" dirty="0" smtClean="0"/>
              <a:t>Introduction to Big Data</a:t>
            </a:r>
          </a:p>
        </p:txBody>
      </p:sp>
      <p:sp>
        <p:nvSpPr>
          <p:cNvPr id="15363" name="Subtitle 4"/>
          <p:cNvSpPr>
            <a:spLocks noGrp="1"/>
          </p:cNvSpPr>
          <p:nvPr>
            <p:ph type="subTitle" idx="1"/>
          </p:nvPr>
        </p:nvSpPr>
        <p:spPr>
          <a:xfrm>
            <a:off x="914400" y="4187825"/>
            <a:ext cx="6400800" cy="13335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Avadhoot Bhambare</a:t>
            </a:r>
          </a:p>
          <a:p>
            <a:pPr eaLnBrk="1" hangingPunct="1"/>
            <a:r>
              <a:rPr lang="en-US" dirty="0" smtClean="0">
                <a:hlinkClick r:id="rId3"/>
              </a:rPr>
              <a:t>bavadhoot@yahoo.com</a:t>
            </a:r>
            <a:endParaRPr lang="en-US" dirty="0" smtClean="0"/>
          </a:p>
        </p:txBody>
      </p:sp>
      <p:sp>
        <p:nvSpPr>
          <p:cNvPr id="10244" name="Rectangle 2"/>
          <p:cNvSpPr txBox="1">
            <a:spLocks noChangeArrowheads="1"/>
          </p:cNvSpPr>
          <p:nvPr/>
        </p:nvSpPr>
        <p:spPr bwMode="gray">
          <a:xfrm>
            <a:off x="1006475" y="3086100"/>
            <a:ext cx="4930775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120000"/>
              </a:lnSpc>
              <a:defRPr/>
            </a:pPr>
            <a:endParaRPr lang="en-US" sz="2000" dirty="0">
              <a:solidFill>
                <a:schemeClr val="tx2">
                  <a:lumMod val="90000"/>
                  <a:lumOff val="10000"/>
                </a:schemeClr>
              </a:solidFill>
              <a:latin typeface="Calibri" pitchFamily="34" charset="0"/>
            </a:endParaRPr>
          </a:p>
        </p:txBody>
      </p:sp>
      <p:pic>
        <p:nvPicPr>
          <p:cNvPr id="5" name="Picture 3" descr="hadoopelephant_rgb1.png (2000×473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846406"/>
            <a:ext cx="8229616" cy="194630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7" descr="cloud_computing-light_background.png"/>
          <p:cNvPicPr>
            <a:picLocks noChangeAspect="1"/>
          </p:cNvPicPr>
          <p:nvPr/>
        </p:nvPicPr>
        <p:blipFill>
          <a:blip r:embed="rId2" cstate="print"/>
          <a:srcRect l="12279" r="3002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rcRect t="25594" b="28254"/>
          <a:stretch>
            <a:fillRect/>
          </a:stretch>
        </p:blipFill>
        <p:spPr>
          <a:xfrm>
            <a:off x="1114425" y="363538"/>
            <a:ext cx="3800475" cy="1414462"/>
          </a:xfrm>
          <a:prstGeom prst="rect">
            <a:avLst/>
          </a:prstGeom>
          <a:effectLst>
            <a:outerShdw blurRad="165100" dist="50800" dir="2700000" algn="tl" rotWithShape="0">
              <a:srgbClr val="000000">
                <a:alpha val="74000"/>
              </a:srgbClr>
            </a:outerShdw>
          </a:effectLst>
        </p:spPr>
      </p:pic>
      <p:sp>
        <p:nvSpPr>
          <p:cNvPr id="8" name="Rounded Rectangle 7"/>
          <p:cNvSpPr/>
          <p:nvPr/>
        </p:nvSpPr>
        <p:spPr bwMode="invGray">
          <a:xfrm>
            <a:off x="5636871" y="1076443"/>
            <a:ext cx="3931920" cy="4097438"/>
          </a:xfrm>
          <a:prstGeom prst="roundRect">
            <a:avLst>
              <a:gd name="adj" fmla="val 12273"/>
            </a:avLst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50000"/>
                </a:schemeClr>
              </a:gs>
              <a:gs pos="100000">
                <a:schemeClr val="accent1">
                  <a:alpha val="39000"/>
                </a:schemeClr>
              </a:gs>
            </a:gsLst>
            <a:lin ang="0" scaled="1"/>
            <a:tileRect/>
          </a:gradFill>
          <a:ln w="31750"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50000">
                  <a:schemeClr val="tx2">
                    <a:lumMod val="75000"/>
                    <a:lumOff val="2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6" tIns="31998" rIns="63996" bIns="31998" anchor="ctr"/>
          <a:lstStyle/>
          <a:p>
            <a:pPr algn="ctr" defTabSz="91399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72113" y="1211263"/>
            <a:ext cx="3765550" cy="3767137"/>
          </a:xfrm>
          <a:prstGeom prst="rect">
            <a:avLst/>
          </a:prstGeom>
          <a:noFill/>
        </p:spPr>
        <p:txBody>
          <a:bodyPr lIns="39997" tIns="19999" rIns="39997" bIns="19999">
            <a:spAutoFit/>
          </a:bodyPr>
          <a:lstStyle/>
          <a:p>
            <a:pPr algn="ctr" defTabSz="913990" fontAlgn="auto">
              <a:lnSpc>
                <a:spcPts val="3500"/>
              </a:lnSpc>
              <a:spcBef>
                <a:spcPts val="0"/>
              </a:spcBef>
              <a:spcAft>
                <a:spcPts val="2400"/>
              </a:spcAft>
              <a:defRPr/>
            </a:pP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</a:t>
            </a:r>
            <a:r>
              <a:rPr lang="en-US" sz="3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 million </a:t>
            </a: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subscribers </a:t>
            </a:r>
          </a:p>
          <a:p>
            <a:pPr algn="ctr" defTabSz="913990" fontAlgn="auto">
              <a:lnSpc>
                <a:spcPts val="3500"/>
              </a:lnSpc>
              <a:spcBef>
                <a:spcPts val="0"/>
              </a:spcBef>
              <a:spcAft>
                <a:spcPts val="2400"/>
              </a:spcAft>
              <a:defRPr/>
            </a:pPr>
            <a:r>
              <a:rPr lang="en-US" sz="3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million </a:t>
            </a: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streaming-only</a:t>
            </a:r>
          </a:p>
          <a:p>
            <a:pPr algn="ctr" defTabSz="913990" fontAlgn="auto">
              <a:lnSpc>
                <a:spcPts val="3500"/>
              </a:lnSpc>
              <a:spcBef>
                <a:spcPts val="0"/>
              </a:spcBef>
              <a:spcAft>
                <a:spcPts val="2400"/>
              </a:spcAft>
              <a:defRPr/>
            </a:pP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Streams on </a:t>
            </a:r>
            <a:r>
              <a:rPr lang="en-US" sz="3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250 </a:t>
            </a: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consumer </a:t>
            </a:r>
            <a:b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devices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 bwMode="invGray">
          <a:xfrm>
            <a:off x="7091363" y="6610350"/>
            <a:ext cx="328612" cy="2476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7D93831-FCF9-4045-AEA0-15947376365A}" type="slidenum">
              <a:rPr lang="en-US" sz="80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10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74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151668" y="998538"/>
            <a:ext cx="7667625" cy="55292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Enormous Size</a:t>
            </a:r>
          </a:p>
          <a:p>
            <a:pPr>
              <a:buFontTx/>
              <a:buChar char="•"/>
            </a:pPr>
            <a:r>
              <a:rPr lang="en-US" dirty="0" smtClean="0"/>
              <a:t>Unstructured/Semi structured</a:t>
            </a:r>
          </a:p>
          <a:p>
            <a:pPr>
              <a:buFontTx/>
              <a:buChar char="•"/>
            </a:pPr>
            <a:r>
              <a:rPr lang="en-US" dirty="0" smtClean="0"/>
              <a:t>Can we store all this data?</a:t>
            </a:r>
          </a:p>
          <a:p>
            <a:pPr>
              <a:buFontTx/>
              <a:buChar char="•"/>
            </a:pPr>
            <a:r>
              <a:rPr lang="en-US" dirty="0" smtClean="0"/>
              <a:t>Can we process this data?</a:t>
            </a:r>
          </a:p>
          <a:p>
            <a:pPr>
              <a:buFontTx/>
              <a:buChar char="•"/>
            </a:pPr>
            <a:r>
              <a:rPr lang="en-US" dirty="0" smtClean="0"/>
              <a:t>Can we visualize this data?</a:t>
            </a:r>
            <a:endParaRPr lang="en-US" dirty="0"/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Big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215" y="1148861"/>
            <a:ext cx="3810000" cy="447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065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1019175" y="998538"/>
            <a:ext cx="7667625" cy="55292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/>
              <a:t>clusters scale horizontally</a:t>
            </a:r>
          </a:p>
          <a:p>
            <a:pPr>
              <a:buFontTx/>
              <a:buChar char="•"/>
            </a:pP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/>
              <a:t>can handle unstructured / semi-structured data</a:t>
            </a:r>
          </a:p>
          <a:p>
            <a:pPr>
              <a:buFontTx/>
              <a:buChar char="•"/>
            </a:pP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/>
              <a:t>clusters provides storage and </a:t>
            </a:r>
            <a:r>
              <a:rPr lang="en-US" dirty="0" smtClean="0"/>
              <a:t>computing</a:t>
            </a:r>
            <a:endParaRPr lang="en-US" dirty="0"/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/>
              <a:t>solves the Big Data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3" descr="hadoopelephant_rgb1.png (2000×47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390314"/>
            <a:ext cx="8229616" cy="19463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2065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6" descr="cloud_computing-v5-light-background.png"/>
          <p:cNvPicPr>
            <a:picLocks noChangeAspect="1"/>
          </p:cNvPicPr>
          <p:nvPr/>
        </p:nvPicPr>
        <p:blipFill>
          <a:blip r:embed="rId2" cstate="print"/>
          <a:srcRect l="10629" r="142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ounded Rectangle 32"/>
          <p:cNvSpPr/>
          <p:nvPr/>
        </p:nvSpPr>
        <p:spPr bwMode="invGray">
          <a:xfrm>
            <a:off x="4563083" y="638479"/>
            <a:ext cx="4906224" cy="1430786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50000"/>
                </a:schemeClr>
              </a:gs>
              <a:gs pos="100000">
                <a:schemeClr val="accent1">
                  <a:alpha val="39000"/>
                </a:schemeClr>
              </a:gs>
            </a:gsLst>
            <a:lin ang="0" scaled="1"/>
            <a:tileRect/>
          </a:gradFill>
          <a:ln w="31750"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50000">
                  <a:schemeClr val="tx2">
                    <a:lumMod val="75000"/>
                    <a:lumOff val="2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6" tIns="31998" rIns="63996" bIns="31998" anchor="ctr"/>
          <a:lstStyle/>
          <a:p>
            <a:pPr algn="ctr" defTabSz="91399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905375" y="822325"/>
            <a:ext cx="3765550" cy="1065213"/>
          </a:xfrm>
          <a:prstGeom prst="rect">
            <a:avLst/>
          </a:prstGeom>
          <a:noFill/>
        </p:spPr>
        <p:txBody>
          <a:bodyPr lIns="39997" tIns="19999" rIns="39997" bIns="19999">
            <a:spAutoFit/>
          </a:bodyPr>
          <a:lstStyle/>
          <a:p>
            <a:pPr defTabSz="91399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</a:t>
            </a:r>
            <a:r>
              <a:rPr lang="en-U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Integration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very large end-users</a:t>
            </a:r>
          </a:p>
        </p:txBody>
      </p:sp>
      <p:sp>
        <p:nvSpPr>
          <p:cNvPr id="35" name="Rounded Rectangle 34"/>
          <p:cNvSpPr/>
          <p:nvPr/>
        </p:nvSpPr>
        <p:spPr bwMode="invGray">
          <a:xfrm>
            <a:off x="4563083" y="2298222"/>
            <a:ext cx="4906224" cy="1371244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50000"/>
                </a:schemeClr>
              </a:gs>
              <a:gs pos="100000">
                <a:schemeClr val="accent1">
                  <a:alpha val="39000"/>
                </a:schemeClr>
              </a:gs>
            </a:gsLst>
            <a:lin ang="0" scaled="1"/>
            <a:tileRect/>
          </a:gradFill>
          <a:ln w="31750"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50000">
                  <a:schemeClr val="tx2">
                    <a:lumMod val="75000"/>
                    <a:lumOff val="2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6" tIns="31998" rIns="63996" bIns="31998" anchor="ctr"/>
          <a:lstStyle/>
          <a:p>
            <a:pPr algn="ctr" defTabSz="91399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905375" y="2462213"/>
            <a:ext cx="4311650" cy="1314450"/>
          </a:xfrm>
          <a:prstGeom prst="rect">
            <a:avLst/>
          </a:prstGeom>
          <a:noFill/>
        </p:spPr>
        <p:txBody>
          <a:bodyPr lIns="39997" tIns="19999" rIns="39997" bIns="19999">
            <a:spAutoFit/>
          </a:bodyPr>
          <a:lstStyle/>
          <a:p>
            <a:pPr defTabSz="91399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They’re doing so with </a:t>
            </a:r>
            <a:r>
              <a:rPr lang="en-U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Source Components and Software</a:t>
            </a:r>
            <a:endParaRPr lang="en-US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91399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7" name="Rounded Rectangle 16"/>
          <p:cNvSpPr/>
          <p:nvPr/>
        </p:nvSpPr>
        <p:spPr bwMode="invGray">
          <a:xfrm>
            <a:off x="4620129" y="3916643"/>
            <a:ext cx="4906224" cy="1432597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50000"/>
                </a:schemeClr>
              </a:gs>
              <a:gs pos="100000">
                <a:schemeClr val="accent1">
                  <a:alpha val="39000"/>
                </a:schemeClr>
              </a:gs>
            </a:gsLst>
            <a:lin ang="0" scaled="1"/>
            <a:tileRect/>
          </a:gradFill>
          <a:ln w="31750"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50000">
                  <a:schemeClr val="tx2">
                    <a:lumMod val="75000"/>
                    <a:lumOff val="2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6" tIns="31998" rIns="63996" bIns="31998" anchor="ctr"/>
          <a:lstStyle/>
          <a:p>
            <a:pPr algn="ctr" defTabSz="91399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33950" y="4038600"/>
            <a:ext cx="4311650" cy="1397000"/>
          </a:xfrm>
          <a:prstGeom prst="rect">
            <a:avLst/>
          </a:prstGeom>
          <a:noFill/>
        </p:spPr>
        <p:txBody>
          <a:bodyPr lIns="39997" tIns="19999" rIns="39997" bIns="19999">
            <a:spAutoFit/>
          </a:bodyPr>
          <a:lstStyle/>
          <a:p>
            <a:pPr defTabSz="91399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Increasing</a:t>
            </a: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Customer Purchases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storage by cloud providers, OEMs and resellers</a:t>
            </a:r>
          </a:p>
          <a:p>
            <a:pPr defTabSz="91399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FDBB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807" name="Picture 3" descr="C:\Users\rgould\Desktop\logo.png"/>
          <p:cNvPicPr>
            <a:picLocks noChangeAspect="1" noChangeArrowheads="1"/>
          </p:cNvPicPr>
          <p:nvPr/>
        </p:nvPicPr>
        <p:blipFill>
          <a:blip r:embed="rId3" cstate="print"/>
          <a:srcRect l="69444"/>
          <a:stretch>
            <a:fillRect/>
          </a:stretch>
        </p:blipFill>
        <p:spPr bwMode="auto">
          <a:xfrm>
            <a:off x="6276975" y="6034088"/>
            <a:ext cx="3071813" cy="87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Google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309813" y="1593850"/>
            <a:ext cx="1436687" cy="4699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15" name="Picture 14" descr="Facebook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6113" y="3903663"/>
            <a:ext cx="1217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3" descr="Disney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95588" y="917575"/>
            <a:ext cx="982662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eBay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2250" y="930275"/>
            <a:ext cx="966788" cy="442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5" descr="linkedin-logo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06638" y="292100"/>
            <a:ext cx="13112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7" descr="twitter logo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3825" y="2182813"/>
            <a:ext cx="13684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Yahoo_ [Converted]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5438" y="495300"/>
            <a:ext cx="1343025" cy="341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zyng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8625" y="2090738"/>
            <a:ext cx="1316038" cy="339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9" descr="Amazon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7525" y="2755900"/>
            <a:ext cx="1473200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6" descr="naver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5425" y="3387725"/>
            <a:ext cx="1430338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7" descr="Cyworld(2).pn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77838" y="1336675"/>
            <a:ext cx="1311275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lide Number Placeholder 3"/>
          <p:cNvSpPr txBox="1">
            <a:spLocks/>
          </p:cNvSpPr>
          <p:nvPr/>
        </p:nvSpPr>
        <p:spPr>
          <a:xfrm>
            <a:off x="7091363" y="6610350"/>
            <a:ext cx="328612" cy="2476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4962DB8-8257-4B6B-926D-75550DBEA621}" type="slidenum">
              <a:rPr lang="en-US" sz="80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13</a:t>
            </a:fld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95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7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7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1019175" y="998538"/>
            <a:ext cx="7667625" cy="55292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err="1"/>
              <a:t>Hadoop</a:t>
            </a:r>
            <a:r>
              <a:rPr lang="en-US" dirty="0"/>
              <a:t> Topology</a:t>
            </a:r>
          </a:p>
          <a:p>
            <a:pPr lvl="1">
              <a:buFontTx/>
              <a:buChar char="•"/>
            </a:pPr>
            <a:r>
              <a:rPr lang="en-US" dirty="0"/>
              <a:t>Physical Topology</a:t>
            </a:r>
          </a:p>
          <a:p>
            <a:pPr lvl="1">
              <a:buFontTx/>
              <a:buChar char="•"/>
            </a:pPr>
            <a:r>
              <a:rPr lang="en-US" dirty="0"/>
              <a:t>Software </a:t>
            </a:r>
            <a:r>
              <a:rPr lang="en-US" dirty="0" smtClean="0"/>
              <a:t>Stack</a:t>
            </a:r>
          </a:p>
          <a:p>
            <a:pPr lvl="1">
              <a:buFontTx/>
              <a:buChar char="•"/>
            </a:pPr>
            <a:r>
              <a:rPr lang="en-US" dirty="0" err="1" smtClean="0"/>
              <a:t>Hadoop</a:t>
            </a:r>
            <a:r>
              <a:rPr lang="en-US" dirty="0" smtClean="0"/>
              <a:t> Family</a:t>
            </a:r>
            <a:endParaRPr lang="en-US" dirty="0"/>
          </a:p>
          <a:p>
            <a:endParaRPr lang="en-US" dirty="0"/>
          </a:p>
          <a:p>
            <a:pPr>
              <a:buFontTx/>
              <a:buChar char="•"/>
            </a:pPr>
            <a:endParaRPr lang="en-US" dirty="0"/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Hadoop</a:t>
            </a:r>
            <a:r>
              <a:rPr lang="en-US" dirty="0"/>
              <a:t> solves the Big Data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81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472" y="0"/>
            <a:ext cx="8229600" cy="1143000"/>
          </a:xfrm>
        </p:spPr>
        <p:txBody>
          <a:bodyPr/>
          <a:lstStyle/>
          <a:p>
            <a:r>
              <a:rPr lang="en-US" dirty="0" smtClean="0"/>
              <a:t>Large Datacenters, Data Warehouses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A5D6FC-D805-4F6F-A799-3DEDA0D6817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33122" name="Picture 2" descr="http://www.quuxlabs.com/wp-content/uploads/2010/08/Yahoo-hadoop-cluster_OSCON_2007-600x25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8229600" cy="355245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14399" y="5417009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Cluster of machines running </a:t>
            </a:r>
            <a:r>
              <a:rPr lang="en-US" sz="2000" dirty="0" err="1" smtClean="0">
                <a:solidFill>
                  <a:srgbClr val="000000"/>
                </a:solidFill>
              </a:rPr>
              <a:t>Hadoop</a:t>
            </a:r>
            <a:r>
              <a:rPr lang="en-US" sz="2000" dirty="0" smtClean="0">
                <a:solidFill>
                  <a:srgbClr val="000000"/>
                </a:solidFill>
              </a:rPr>
              <a:t> at Yahoo!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(Image from quuxlabs.com, Source: Yahoo!)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472" y="0"/>
            <a:ext cx="8229600" cy="1143000"/>
          </a:xfrm>
        </p:spPr>
        <p:txBody>
          <a:bodyPr/>
          <a:lstStyle/>
          <a:p>
            <a:r>
              <a:rPr lang="en-US" dirty="0" smtClean="0"/>
              <a:t>Large Datacenters, Data Warehouses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A5D6FC-D805-4F6F-A799-3DEDA0D6817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33122" name="Picture 2" descr="http://www.quuxlabs.com/wp-content/uploads/2010/08/Yahoo-hadoop-cluster_OSCON_2007-600x25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8229600" cy="355245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14399" y="5417009"/>
            <a:ext cx="5852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Cluster of machines running </a:t>
            </a:r>
            <a:r>
              <a:rPr lang="en-US" sz="2000" dirty="0" err="1" smtClean="0">
                <a:solidFill>
                  <a:srgbClr val="000000"/>
                </a:solidFill>
              </a:rPr>
              <a:t>Hadoop</a:t>
            </a:r>
            <a:r>
              <a:rPr lang="en-US" sz="2000" dirty="0" smtClean="0">
                <a:solidFill>
                  <a:srgbClr val="000000"/>
                </a:solidFill>
              </a:rPr>
              <a:t> at Yahoo!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(Image from quuxlabs.com, Source: Yahoo!)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Over 170 PB (170,000 TB) of data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7890" y="1488935"/>
            <a:ext cx="8156772" cy="3325826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b="1" dirty="0" smtClean="0">
                <a:solidFill>
                  <a:schemeClr val="accent1"/>
                </a:solidFill>
              </a:rPr>
              <a:t>Cluster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361607" y="1641335"/>
            <a:ext cx="1642684" cy="308441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b="1" dirty="0" smtClean="0">
                <a:solidFill>
                  <a:schemeClr val="accent2"/>
                </a:solidFill>
              </a:rPr>
              <a:t>Rack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65455" y="1874655"/>
            <a:ext cx="1312258" cy="182880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</a:rPr>
              <a:t>Server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472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Topology – Cluster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A5D6FC-D805-4F6F-A799-3DEDA0D6817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45920" y="914400"/>
            <a:ext cx="7223760" cy="5212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737360" y="1097280"/>
            <a:ext cx="2286000" cy="4480560"/>
            <a:chOff x="2468880" y="1097280"/>
            <a:chExt cx="2286000" cy="4480560"/>
          </a:xfrm>
        </p:grpSpPr>
        <p:sp>
          <p:nvSpPr>
            <p:cNvPr id="5" name="Rectangle 4"/>
            <p:cNvSpPr/>
            <p:nvPr/>
          </p:nvSpPr>
          <p:spPr>
            <a:xfrm>
              <a:off x="2468880" y="1097280"/>
              <a:ext cx="2286000" cy="4480560"/>
            </a:xfrm>
            <a:prstGeom prst="rect">
              <a:avLst/>
            </a:prstGeom>
            <a:gradFill>
              <a:gsLst>
                <a:gs pos="0">
                  <a:schemeClr val="tx2">
                    <a:lumMod val="50000"/>
                    <a:lumOff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dirty="0" smtClean="0"/>
                <a:t>Rack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60320" y="11887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60320" y="17373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60320" y="228600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83280" y="5029200"/>
              <a:ext cx="100584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switch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Elbow Connector 10"/>
            <p:cNvCxnSpPr>
              <a:stCxn id="6" idx="3"/>
              <a:endCxn id="9" idx="3"/>
            </p:cNvCxnSpPr>
            <p:nvPr/>
          </p:nvCxnSpPr>
          <p:spPr>
            <a:xfrm>
              <a:off x="4389120" y="1417320"/>
              <a:ext cx="12700" cy="38404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7" idx="3"/>
              <a:endCxn id="9" idx="3"/>
            </p:cNvCxnSpPr>
            <p:nvPr/>
          </p:nvCxnSpPr>
          <p:spPr>
            <a:xfrm>
              <a:off x="4389120" y="1965960"/>
              <a:ext cx="12700" cy="32918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8" idx="3"/>
              <a:endCxn id="9" idx="3"/>
            </p:cNvCxnSpPr>
            <p:nvPr/>
          </p:nvCxnSpPr>
          <p:spPr>
            <a:xfrm>
              <a:off x="4389120" y="2514600"/>
              <a:ext cx="12700" cy="274320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560320" y="283464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60320" y="338328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60320" y="44805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60320" y="39319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Elbow Connector 22"/>
            <p:cNvCxnSpPr>
              <a:stCxn id="18" idx="3"/>
              <a:endCxn id="9" idx="3"/>
            </p:cNvCxnSpPr>
            <p:nvPr/>
          </p:nvCxnSpPr>
          <p:spPr>
            <a:xfrm>
              <a:off x="4389120" y="3063240"/>
              <a:ext cx="12700" cy="219456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9" idx="3"/>
              <a:endCxn id="9" idx="3"/>
            </p:cNvCxnSpPr>
            <p:nvPr/>
          </p:nvCxnSpPr>
          <p:spPr>
            <a:xfrm>
              <a:off x="4389120" y="3611880"/>
              <a:ext cx="12700" cy="164592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1" idx="3"/>
              <a:endCxn id="9" idx="3"/>
            </p:cNvCxnSpPr>
            <p:nvPr/>
          </p:nvCxnSpPr>
          <p:spPr>
            <a:xfrm>
              <a:off x="4389120" y="4160520"/>
              <a:ext cx="12700" cy="10972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0" idx="3"/>
              <a:endCxn id="9" idx="3"/>
            </p:cNvCxnSpPr>
            <p:nvPr/>
          </p:nvCxnSpPr>
          <p:spPr>
            <a:xfrm>
              <a:off x="4389120" y="4709160"/>
              <a:ext cx="12700" cy="5486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114800" y="1097280"/>
            <a:ext cx="2286000" cy="4480560"/>
            <a:chOff x="2468880" y="1097280"/>
            <a:chExt cx="2286000" cy="4480560"/>
          </a:xfrm>
        </p:grpSpPr>
        <p:sp>
          <p:nvSpPr>
            <p:cNvPr id="37" name="Rectangle 36"/>
            <p:cNvSpPr/>
            <p:nvPr/>
          </p:nvSpPr>
          <p:spPr>
            <a:xfrm>
              <a:off x="2468880" y="1097280"/>
              <a:ext cx="2286000" cy="4480560"/>
            </a:xfrm>
            <a:prstGeom prst="rect">
              <a:avLst/>
            </a:prstGeom>
            <a:gradFill>
              <a:gsLst>
                <a:gs pos="0">
                  <a:schemeClr val="tx2">
                    <a:lumMod val="50000"/>
                    <a:lumOff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dirty="0" smtClean="0"/>
                <a:t>Rack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60320" y="11887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60320" y="17373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560320" y="228600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83280" y="5029200"/>
              <a:ext cx="100584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switch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42" name="Elbow Connector 41"/>
            <p:cNvCxnSpPr>
              <a:stCxn id="38" idx="3"/>
              <a:endCxn id="41" idx="3"/>
            </p:cNvCxnSpPr>
            <p:nvPr/>
          </p:nvCxnSpPr>
          <p:spPr>
            <a:xfrm>
              <a:off x="4389120" y="1417320"/>
              <a:ext cx="12700" cy="38404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39" idx="3"/>
              <a:endCxn id="41" idx="3"/>
            </p:cNvCxnSpPr>
            <p:nvPr/>
          </p:nvCxnSpPr>
          <p:spPr>
            <a:xfrm>
              <a:off x="4389120" y="1965960"/>
              <a:ext cx="12700" cy="32918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40" idx="3"/>
              <a:endCxn id="41" idx="3"/>
            </p:cNvCxnSpPr>
            <p:nvPr/>
          </p:nvCxnSpPr>
          <p:spPr>
            <a:xfrm>
              <a:off x="4389120" y="2514600"/>
              <a:ext cx="12700" cy="274320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2560320" y="283464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560320" y="338328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560320" y="44805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560320" y="39319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49" name="Elbow Connector 48"/>
            <p:cNvCxnSpPr>
              <a:stCxn id="45" idx="3"/>
              <a:endCxn id="41" idx="3"/>
            </p:cNvCxnSpPr>
            <p:nvPr/>
          </p:nvCxnSpPr>
          <p:spPr>
            <a:xfrm>
              <a:off x="4389120" y="3063240"/>
              <a:ext cx="12700" cy="219456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46" idx="3"/>
              <a:endCxn id="41" idx="3"/>
            </p:cNvCxnSpPr>
            <p:nvPr/>
          </p:nvCxnSpPr>
          <p:spPr>
            <a:xfrm>
              <a:off x="4389120" y="3611880"/>
              <a:ext cx="12700" cy="164592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48" idx="3"/>
              <a:endCxn id="41" idx="3"/>
            </p:cNvCxnSpPr>
            <p:nvPr/>
          </p:nvCxnSpPr>
          <p:spPr>
            <a:xfrm>
              <a:off x="4389120" y="4160520"/>
              <a:ext cx="12700" cy="10972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>
              <a:stCxn id="47" idx="3"/>
              <a:endCxn id="41" idx="3"/>
            </p:cNvCxnSpPr>
            <p:nvPr/>
          </p:nvCxnSpPr>
          <p:spPr>
            <a:xfrm>
              <a:off x="4389120" y="4709160"/>
              <a:ext cx="12700" cy="5486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492240" y="1097280"/>
            <a:ext cx="2286000" cy="4480560"/>
            <a:chOff x="2468880" y="1097280"/>
            <a:chExt cx="2286000" cy="4480560"/>
          </a:xfrm>
        </p:grpSpPr>
        <p:sp>
          <p:nvSpPr>
            <p:cNvPr id="54" name="Rectangle 53"/>
            <p:cNvSpPr/>
            <p:nvPr/>
          </p:nvSpPr>
          <p:spPr>
            <a:xfrm>
              <a:off x="2468880" y="1097280"/>
              <a:ext cx="2286000" cy="4480560"/>
            </a:xfrm>
            <a:prstGeom prst="rect">
              <a:avLst/>
            </a:prstGeom>
            <a:gradFill>
              <a:gsLst>
                <a:gs pos="0">
                  <a:schemeClr val="tx2">
                    <a:lumMod val="50000"/>
                    <a:lumOff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dirty="0" smtClean="0"/>
                <a:t>Rack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60320" y="11887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560320" y="17373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560320" y="228600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83280" y="5029200"/>
              <a:ext cx="100584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switch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59" name="Elbow Connector 58"/>
            <p:cNvCxnSpPr>
              <a:stCxn id="55" idx="3"/>
              <a:endCxn id="58" idx="3"/>
            </p:cNvCxnSpPr>
            <p:nvPr/>
          </p:nvCxnSpPr>
          <p:spPr>
            <a:xfrm>
              <a:off x="4389120" y="1417320"/>
              <a:ext cx="12700" cy="38404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stCxn id="56" idx="3"/>
              <a:endCxn id="58" idx="3"/>
            </p:cNvCxnSpPr>
            <p:nvPr/>
          </p:nvCxnSpPr>
          <p:spPr>
            <a:xfrm>
              <a:off x="4389120" y="1965960"/>
              <a:ext cx="12700" cy="32918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/>
            <p:cNvCxnSpPr>
              <a:stCxn id="57" idx="3"/>
              <a:endCxn id="58" idx="3"/>
            </p:cNvCxnSpPr>
            <p:nvPr/>
          </p:nvCxnSpPr>
          <p:spPr>
            <a:xfrm>
              <a:off x="4389120" y="2514600"/>
              <a:ext cx="12700" cy="274320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560320" y="283464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60320" y="338328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560320" y="44805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560320" y="39319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Server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66" name="Elbow Connector 65"/>
            <p:cNvCxnSpPr>
              <a:stCxn id="62" idx="3"/>
              <a:endCxn id="58" idx="3"/>
            </p:cNvCxnSpPr>
            <p:nvPr/>
          </p:nvCxnSpPr>
          <p:spPr>
            <a:xfrm>
              <a:off x="4389120" y="3063240"/>
              <a:ext cx="12700" cy="219456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63" idx="3"/>
              <a:endCxn id="58" idx="3"/>
            </p:cNvCxnSpPr>
            <p:nvPr/>
          </p:nvCxnSpPr>
          <p:spPr>
            <a:xfrm>
              <a:off x="4389120" y="3611880"/>
              <a:ext cx="12700" cy="164592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65" idx="3"/>
              <a:endCxn id="58" idx="3"/>
            </p:cNvCxnSpPr>
            <p:nvPr/>
          </p:nvCxnSpPr>
          <p:spPr>
            <a:xfrm>
              <a:off x="4389120" y="4160520"/>
              <a:ext cx="12700" cy="10972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/>
            <p:cNvCxnSpPr>
              <a:stCxn id="64" idx="3"/>
              <a:endCxn id="58" idx="3"/>
            </p:cNvCxnSpPr>
            <p:nvPr/>
          </p:nvCxnSpPr>
          <p:spPr>
            <a:xfrm>
              <a:off x="4389120" y="4709160"/>
              <a:ext cx="12700" cy="5486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Cloud 69"/>
          <p:cNvSpPr/>
          <p:nvPr/>
        </p:nvSpPr>
        <p:spPr>
          <a:xfrm>
            <a:off x="515566" y="2011680"/>
            <a:ext cx="797668" cy="331713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Clients</a:t>
            </a:r>
            <a:endParaRPr lang="en-US" dirty="0"/>
          </a:p>
        </p:txBody>
      </p:sp>
      <p:cxnSp>
        <p:nvCxnSpPr>
          <p:cNvPr id="73" name="Elbow Connector 72"/>
          <p:cNvCxnSpPr>
            <a:stCxn id="41" idx="2"/>
            <a:endCxn id="58" idx="2"/>
          </p:cNvCxnSpPr>
          <p:nvPr/>
        </p:nvCxnSpPr>
        <p:spPr>
          <a:xfrm rot="16200000" flipH="1">
            <a:off x="6720840" y="4297680"/>
            <a:ext cx="12700" cy="2377440"/>
          </a:xfrm>
          <a:prstGeom prst="bentConnector3">
            <a:avLst>
              <a:gd name="adj1" fmla="val 180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9" idx="2"/>
            <a:endCxn id="41" idx="2"/>
          </p:cNvCxnSpPr>
          <p:nvPr/>
        </p:nvCxnSpPr>
        <p:spPr>
          <a:xfrm rot="16200000" flipH="1">
            <a:off x="4343400" y="4297680"/>
            <a:ext cx="12700" cy="2377440"/>
          </a:xfrm>
          <a:prstGeom prst="bentConnector3">
            <a:avLst>
              <a:gd name="adj1" fmla="val 180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70" idx="1"/>
            <a:endCxn id="9" idx="2"/>
          </p:cNvCxnSpPr>
          <p:nvPr/>
        </p:nvCxnSpPr>
        <p:spPr>
          <a:xfrm rot="16200000" flipH="1">
            <a:off x="1953980" y="4285700"/>
            <a:ext cx="161120" cy="2240280"/>
          </a:xfrm>
          <a:prstGeom prst="bentConnector3">
            <a:avLst>
              <a:gd name="adj1" fmla="val 2418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472" y="0"/>
            <a:ext cx="8229600" cy="1143000"/>
          </a:xfrm>
        </p:spPr>
        <p:txBody>
          <a:bodyPr/>
          <a:lstStyle/>
          <a:p>
            <a:r>
              <a:rPr lang="en-US" dirty="0" smtClean="0"/>
              <a:t>Physical Topology – </a:t>
            </a:r>
            <a:r>
              <a:rPr lang="en-US" dirty="0" err="1" smtClean="0"/>
              <a:t>Hadoop</a:t>
            </a:r>
            <a:r>
              <a:rPr lang="en-US" dirty="0" smtClean="0"/>
              <a:t> Cluster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A5D6FC-D805-4F6F-A799-3DEDA0D6817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45920" y="914400"/>
            <a:ext cx="7223760" cy="5212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grpSp>
        <p:nvGrpSpPr>
          <p:cNvPr id="10" name="Group 34"/>
          <p:cNvGrpSpPr/>
          <p:nvPr/>
        </p:nvGrpSpPr>
        <p:grpSpPr>
          <a:xfrm>
            <a:off x="1737360" y="1097280"/>
            <a:ext cx="2286000" cy="4480560"/>
            <a:chOff x="2468880" y="1097280"/>
            <a:chExt cx="2286000" cy="4480560"/>
          </a:xfrm>
        </p:grpSpPr>
        <p:sp>
          <p:nvSpPr>
            <p:cNvPr id="5" name="Rectangle 4"/>
            <p:cNvSpPr/>
            <p:nvPr/>
          </p:nvSpPr>
          <p:spPr>
            <a:xfrm>
              <a:off x="2468880" y="1097280"/>
              <a:ext cx="2286000" cy="4480560"/>
            </a:xfrm>
            <a:prstGeom prst="rect">
              <a:avLst/>
            </a:prstGeom>
            <a:gradFill>
              <a:gsLst>
                <a:gs pos="0">
                  <a:schemeClr val="tx2">
                    <a:lumMod val="50000"/>
                    <a:lumOff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dirty="0" smtClean="0"/>
                <a:t>Rack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60320" y="1188720"/>
              <a:ext cx="18288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Name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60320" y="17373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60320" y="228600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83280" y="5029200"/>
              <a:ext cx="100584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switch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11" name="Elbow Connector 10"/>
            <p:cNvCxnSpPr>
              <a:stCxn id="6" idx="3"/>
              <a:endCxn id="9" idx="3"/>
            </p:cNvCxnSpPr>
            <p:nvPr/>
          </p:nvCxnSpPr>
          <p:spPr>
            <a:xfrm>
              <a:off x="4389120" y="1417320"/>
              <a:ext cx="12700" cy="38404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7" idx="3"/>
              <a:endCxn id="9" idx="3"/>
            </p:cNvCxnSpPr>
            <p:nvPr/>
          </p:nvCxnSpPr>
          <p:spPr>
            <a:xfrm>
              <a:off x="4389120" y="1965960"/>
              <a:ext cx="12700" cy="32918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8" idx="3"/>
              <a:endCxn id="9" idx="3"/>
            </p:cNvCxnSpPr>
            <p:nvPr/>
          </p:nvCxnSpPr>
          <p:spPr>
            <a:xfrm>
              <a:off x="4389120" y="2514600"/>
              <a:ext cx="12700" cy="274320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560320" y="283464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60320" y="338328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60320" y="44805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60320" y="39319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Elbow Connector 22"/>
            <p:cNvCxnSpPr>
              <a:stCxn id="18" idx="3"/>
              <a:endCxn id="9" idx="3"/>
            </p:cNvCxnSpPr>
            <p:nvPr/>
          </p:nvCxnSpPr>
          <p:spPr>
            <a:xfrm>
              <a:off x="4389120" y="3063240"/>
              <a:ext cx="12700" cy="219456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9" idx="3"/>
              <a:endCxn id="9" idx="3"/>
            </p:cNvCxnSpPr>
            <p:nvPr/>
          </p:nvCxnSpPr>
          <p:spPr>
            <a:xfrm>
              <a:off x="4389120" y="3611880"/>
              <a:ext cx="12700" cy="164592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1" idx="3"/>
              <a:endCxn id="9" idx="3"/>
            </p:cNvCxnSpPr>
            <p:nvPr/>
          </p:nvCxnSpPr>
          <p:spPr>
            <a:xfrm>
              <a:off x="4389120" y="4160520"/>
              <a:ext cx="12700" cy="10972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0" idx="3"/>
              <a:endCxn id="9" idx="3"/>
            </p:cNvCxnSpPr>
            <p:nvPr/>
          </p:nvCxnSpPr>
          <p:spPr>
            <a:xfrm>
              <a:off x="4389120" y="4709160"/>
              <a:ext cx="12700" cy="5486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Cloud 69"/>
          <p:cNvSpPr/>
          <p:nvPr/>
        </p:nvSpPr>
        <p:spPr>
          <a:xfrm>
            <a:off x="515566" y="2011680"/>
            <a:ext cx="797668" cy="331713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Clients</a:t>
            </a:r>
            <a:endParaRPr lang="en-US" dirty="0"/>
          </a:p>
        </p:txBody>
      </p:sp>
      <p:cxnSp>
        <p:nvCxnSpPr>
          <p:cNvPr id="82" name="Elbow Connector 81"/>
          <p:cNvCxnSpPr>
            <a:stCxn id="70" idx="1"/>
            <a:endCxn id="9" idx="2"/>
          </p:cNvCxnSpPr>
          <p:nvPr/>
        </p:nvCxnSpPr>
        <p:spPr>
          <a:xfrm rot="16200000" flipH="1">
            <a:off x="1953980" y="4285700"/>
            <a:ext cx="161120" cy="2240280"/>
          </a:xfrm>
          <a:prstGeom prst="bentConnector3">
            <a:avLst>
              <a:gd name="adj1" fmla="val 2418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34"/>
          <p:cNvGrpSpPr/>
          <p:nvPr/>
        </p:nvGrpSpPr>
        <p:grpSpPr>
          <a:xfrm>
            <a:off x="4114800" y="1097280"/>
            <a:ext cx="2286000" cy="4480560"/>
            <a:chOff x="2468880" y="1097280"/>
            <a:chExt cx="2286000" cy="4480560"/>
          </a:xfrm>
        </p:grpSpPr>
        <p:sp>
          <p:nvSpPr>
            <p:cNvPr id="72" name="Rectangle 71"/>
            <p:cNvSpPr/>
            <p:nvPr/>
          </p:nvSpPr>
          <p:spPr>
            <a:xfrm>
              <a:off x="2468880" y="1097280"/>
              <a:ext cx="2286000" cy="4480560"/>
            </a:xfrm>
            <a:prstGeom prst="rect">
              <a:avLst/>
            </a:prstGeom>
            <a:gradFill>
              <a:gsLst>
                <a:gs pos="0">
                  <a:schemeClr val="tx2">
                    <a:lumMod val="50000"/>
                    <a:lumOff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dirty="0" smtClean="0"/>
                <a:t>Rack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560320" y="11887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60320" y="17373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560320" y="228600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383280" y="5029200"/>
              <a:ext cx="100584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switch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78" name="Elbow Connector 77"/>
            <p:cNvCxnSpPr>
              <a:stCxn id="74" idx="3"/>
              <a:endCxn id="77" idx="3"/>
            </p:cNvCxnSpPr>
            <p:nvPr/>
          </p:nvCxnSpPr>
          <p:spPr>
            <a:xfrm>
              <a:off x="4389120" y="1417320"/>
              <a:ext cx="12700" cy="38404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5" idx="3"/>
              <a:endCxn id="77" idx="3"/>
            </p:cNvCxnSpPr>
            <p:nvPr/>
          </p:nvCxnSpPr>
          <p:spPr>
            <a:xfrm>
              <a:off x="4389120" y="1965960"/>
              <a:ext cx="12700" cy="32918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6" idx="3"/>
              <a:endCxn id="77" idx="3"/>
            </p:cNvCxnSpPr>
            <p:nvPr/>
          </p:nvCxnSpPr>
          <p:spPr>
            <a:xfrm>
              <a:off x="4389120" y="2514600"/>
              <a:ext cx="12700" cy="274320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2560320" y="283464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560320" y="338328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560320" y="44805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560320" y="39319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87" name="Elbow Connector 86"/>
            <p:cNvCxnSpPr>
              <a:stCxn id="83" idx="3"/>
              <a:endCxn id="77" idx="3"/>
            </p:cNvCxnSpPr>
            <p:nvPr/>
          </p:nvCxnSpPr>
          <p:spPr>
            <a:xfrm>
              <a:off x="4389120" y="3063240"/>
              <a:ext cx="12700" cy="219456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Elbow Connector 87"/>
            <p:cNvCxnSpPr>
              <a:stCxn id="84" idx="3"/>
              <a:endCxn id="77" idx="3"/>
            </p:cNvCxnSpPr>
            <p:nvPr/>
          </p:nvCxnSpPr>
          <p:spPr>
            <a:xfrm>
              <a:off x="4389120" y="3611880"/>
              <a:ext cx="12700" cy="164592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/>
            <p:cNvCxnSpPr>
              <a:stCxn id="86" idx="3"/>
              <a:endCxn id="77" idx="3"/>
            </p:cNvCxnSpPr>
            <p:nvPr/>
          </p:nvCxnSpPr>
          <p:spPr>
            <a:xfrm>
              <a:off x="4389120" y="4160520"/>
              <a:ext cx="12700" cy="10972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/>
            <p:cNvCxnSpPr>
              <a:stCxn id="85" idx="3"/>
              <a:endCxn id="77" idx="3"/>
            </p:cNvCxnSpPr>
            <p:nvPr/>
          </p:nvCxnSpPr>
          <p:spPr>
            <a:xfrm>
              <a:off x="4389120" y="4709160"/>
              <a:ext cx="12700" cy="5486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Elbow Connector 78"/>
          <p:cNvCxnSpPr>
            <a:stCxn id="9" idx="2"/>
            <a:endCxn id="77" idx="2"/>
          </p:cNvCxnSpPr>
          <p:nvPr/>
        </p:nvCxnSpPr>
        <p:spPr>
          <a:xfrm rot="16200000" flipH="1">
            <a:off x="4343400" y="4297680"/>
            <a:ext cx="12700" cy="2377440"/>
          </a:xfrm>
          <a:prstGeom prst="bentConnector3">
            <a:avLst>
              <a:gd name="adj1" fmla="val 180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34"/>
          <p:cNvGrpSpPr/>
          <p:nvPr/>
        </p:nvGrpSpPr>
        <p:grpSpPr>
          <a:xfrm>
            <a:off x="6492240" y="1097280"/>
            <a:ext cx="2286000" cy="4480560"/>
            <a:chOff x="2377440" y="1097280"/>
            <a:chExt cx="2286000" cy="4480560"/>
          </a:xfrm>
        </p:grpSpPr>
        <p:sp>
          <p:nvSpPr>
            <p:cNvPr id="93" name="Rectangle 92"/>
            <p:cNvSpPr/>
            <p:nvPr/>
          </p:nvSpPr>
          <p:spPr>
            <a:xfrm>
              <a:off x="2377440" y="1097280"/>
              <a:ext cx="2286000" cy="4480560"/>
            </a:xfrm>
            <a:prstGeom prst="rect">
              <a:avLst/>
            </a:prstGeom>
            <a:gradFill>
              <a:gsLst>
                <a:gs pos="0">
                  <a:schemeClr val="tx2">
                    <a:lumMod val="50000"/>
                    <a:lumOff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dirty="0" smtClean="0"/>
                <a:t>Rack</a:t>
              </a:r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560320" y="11887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560320" y="17373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560320" y="228600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383280" y="5029200"/>
              <a:ext cx="100584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switch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98" name="Elbow Connector 97"/>
            <p:cNvCxnSpPr>
              <a:stCxn id="94" idx="3"/>
              <a:endCxn id="97" idx="3"/>
            </p:cNvCxnSpPr>
            <p:nvPr/>
          </p:nvCxnSpPr>
          <p:spPr>
            <a:xfrm>
              <a:off x="4389120" y="1417320"/>
              <a:ext cx="12700" cy="38404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95" idx="3"/>
              <a:endCxn id="97" idx="3"/>
            </p:cNvCxnSpPr>
            <p:nvPr/>
          </p:nvCxnSpPr>
          <p:spPr>
            <a:xfrm>
              <a:off x="4389120" y="1965960"/>
              <a:ext cx="12700" cy="32918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stCxn id="96" idx="3"/>
              <a:endCxn id="97" idx="3"/>
            </p:cNvCxnSpPr>
            <p:nvPr/>
          </p:nvCxnSpPr>
          <p:spPr>
            <a:xfrm>
              <a:off x="4389120" y="2514600"/>
              <a:ext cx="12700" cy="274320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2560320" y="283464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560320" y="338328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560320" y="448056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560320" y="3931920"/>
              <a:ext cx="1828800" cy="457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Data Node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105" name="Elbow Connector 104"/>
            <p:cNvCxnSpPr>
              <a:stCxn id="101" idx="3"/>
              <a:endCxn id="97" idx="3"/>
            </p:cNvCxnSpPr>
            <p:nvPr/>
          </p:nvCxnSpPr>
          <p:spPr>
            <a:xfrm>
              <a:off x="4389120" y="3063240"/>
              <a:ext cx="12700" cy="219456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Elbow Connector 105"/>
            <p:cNvCxnSpPr>
              <a:stCxn id="102" idx="3"/>
              <a:endCxn id="97" idx="3"/>
            </p:cNvCxnSpPr>
            <p:nvPr/>
          </p:nvCxnSpPr>
          <p:spPr>
            <a:xfrm>
              <a:off x="4389120" y="3611880"/>
              <a:ext cx="12700" cy="164592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/>
            <p:cNvCxnSpPr>
              <a:stCxn id="104" idx="3"/>
              <a:endCxn id="97" idx="3"/>
            </p:cNvCxnSpPr>
            <p:nvPr/>
          </p:nvCxnSpPr>
          <p:spPr>
            <a:xfrm>
              <a:off x="4389120" y="4160520"/>
              <a:ext cx="12700" cy="109728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>
              <a:stCxn id="103" idx="3"/>
              <a:endCxn id="97" idx="3"/>
            </p:cNvCxnSpPr>
            <p:nvPr/>
          </p:nvCxnSpPr>
          <p:spPr>
            <a:xfrm>
              <a:off x="4389120" y="4709160"/>
              <a:ext cx="12700" cy="548640"/>
            </a:xfrm>
            <a:prstGeom prst="bentConnector3">
              <a:avLst>
                <a:gd name="adj1" fmla="val 180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Elbow Connector 72"/>
          <p:cNvCxnSpPr>
            <a:stCxn id="77" idx="2"/>
            <a:endCxn id="97" idx="2"/>
          </p:cNvCxnSpPr>
          <p:nvPr/>
        </p:nvCxnSpPr>
        <p:spPr>
          <a:xfrm rot="16200000" flipH="1">
            <a:off x="6766560" y="4251960"/>
            <a:ext cx="12700" cy="2468880"/>
          </a:xfrm>
          <a:prstGeom prst="bentConnector3">
            <a:avLst>
              <a:gd name="adj1" fmla="val 180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548640" y="914400"/>
            <a:ext cx="4206240" cy="5529262"/>
          </a:xfrm>
        </p:spPr>
        <p:txBody>
          <a:bodyPr/>
          <a:lstStyle/>
          <a:p>
            <a:r>
              <a:rPr lang="en-US" sz="2400" u="sng" dirty="0" smtClean="0"/>
              <a:t>Name Node</a:t>
            </a:r>
          </a:p>
          <a:p>
            <a:r>
              <a:rPr lang="en-US" sz="2400" dirty="0" smtClean="0"/>
              <a:t>Responsibilities:</a:t>
            </a:r>
          </a:p>
          <a:p>
            <a:pPr>
              <a:buFontTx/>
              <a:buChar char="•"/>
            </a:pPr>
            <a:r>
              <a:rPr lang="en-US" sz="2400" dirty="0" smtClean="0"/>
              <a:t>Data chunk map</a:t>
            </a:r>
          </a:p>
          <a:p>
            <a:pPr>
              <a:buFontTx/>
              <a:buChar char="•"/>
            </a:pPr>
            <a:r>
              <a:rPr lang="en-US" sz="2400" dirty="0" smtClean="0"/>
              <a:t>Data chunk replication</a:t>
            </a:r>
          </a:p>
          <a:p>
            <a:pPr>
              <a:buFontTx/>
              <a:buChar char="•"/>
            </a:pPr>
            <a:r>
              <a:rPr lang="en-US" sz="2400" dirty="0" smtClean="0"/>
              <a:t>Execute received jobs</a:t>
            </a:r>
          </a:p>
          <a:p>
            <a:pPr lvl="1">
              <a:buFontTx/>
              <a:buChar char="•"/>
            </a:pPr>
            <a:r>
              <a:rPr lang="en-US" sz="2000" dirty="0" smtClean="0"/>
              <a:t>Spawn tasks to data nodes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Name and Data Node Software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4754880" y="914400"/>
            <a:ext cx="4206240" cy="552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Data Node</a:t>
            </a:r>
          </a:p>
          <a:p>
            <a:pPr marL="285750" indent="-285750" defTabSz="457200" eaLnBrk="0" hangingPunct="0">
              <a:spcBef>
                <a:spcPct val="20000"/>
              </a:spcBef>
              <a:buClr>
                <a:schemeClr val="tx1"/>
              </a:buClr>
            </a:pPr>
            <a:r>
              <a:rPr lang="en-US" sz="2400" dirty="0" smtClean="0">
                <a:solidFill>
                  <a:schemeClr val="tx2"/>
                </a:solidFill>
                <a:cs typeface="Arial" pitchFamily="34" charset="0"/>
              </a:rPr>
              <a:t>Responsibilities:</a:t>
            </a:r>
          </a:p>
          <a:p>
            <a:pPr marL="285750" indent="-285750" defTabSz="457200" eaLnBrk="0" hangingPunct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Store data chunks (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HDFS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285750" indent="-285750" defTabSz="457200" eaLnBrk="0" hangingPunct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400" dirty="0" smtClean="0">
                <a:solidFill>
                  <a:schemeClr val="tx2"/>
                </a:solidFill>
                <a:cs typeface="Arial" pitchFamily="34" charset="0"/>
              </a:rPr>
              <a:t>Execute received tasks</a:t>
            </a:r>
          </a:p>
          <a:p>
            <a:pPr marL="742950" lvl="1" indent="-285750" defTabSz="457200" eaLnBrk="0" hangingPunct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Store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intermediate result files (non-HDFS)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1019175" y="998538"/>
            <a:ext cx="7667625" cy="55292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Sources of the content</a:t>
            </a:r>
          </a:p>
          <a:p>
            <a:pPr lvl="1">
              <a:buFontTx/>
              <a:buChar char="•"/>
            </a:pPr>
            <a:r>
              <a:rPr lang="en-US" dirty="0" smtClean="0"/>
              <a:t>Internet, Internet and Internet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 smtClean="0"/>
              <a:t>hadoopilluminated.com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 smtClean="0"/>
              <a:t>Some of the work by my colleagues, fellow data geeks at different meet up groups</a:t>
            </a:r>
          </a:p>
          <a:p>
            <a:pPr>
              <a:buFontTx/>
              <a:buChar char="•"/>
            </a:pPr>
            <a:r>
              <a:rPr lang="en-US" dirty="0" smtClean="0"/>
              <a:t>Assumptions</a:t>
            </a:r>
          </a:p>
          <a:p>
            <a:pPr lvl="1">
              <a:buFontTx/>
              <a:buChar char="•"/>
            </a:pPr>
            <a:r>
              <a:rPr lang="en-US" dirty="0" smtClean="0"/>
              <a:t>Target audience is a novice in Big Data World</a:t>
            </a:r>
          </a:p>
          <a:p>
            <a:pPr lvl="1">
              <a:buFontTx/>
              <a:buChar char="•"/>
            </a:pPr>
            <a:r>
              <a:rPr lang="en-US" dirty="0" smtClean="0"/>
              <a:t>Not a hands on session</a:t>
            </a:r>
          </a:p>
          <a:p>
            <a:pPr lvl="1">
              <a:buFontTx/>
              <a:buChar char="•"/>
            </a:pPr>
            <a:r>
              <a:rPr lang="en-US" dirty="0" smtClean="0"/>
              <a:t>Suggestions are always welcome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  <a:p>
            <a:pPr lvl="1">
              <a:buFontTx/>
              <a:buChar char="•"/>
            </a:pPr>
            <a:endParaRPr lang="en-US" dirty="0"/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Prologue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72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Name and Data Node Software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1" y="914400"/>
            <a:ext cx="8184115" cy="530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7772400" cy="4525962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HDFS </a:t>
            </a:r>
            <a:r>
              <a:rPr lang="en-US" dirty="0"/>
              <a:t>- </a:t>
            </a:r>
            <a:r>
              <a:rPr lang="en-US" dirty="0" err="1"/>
              <a:t>Hadoop</a:t>
            </a:r>
            <a:r>
              <a:rPr lang="en-US" dirty="0"/>
              <a:t> Distributed File </a:t>
            </a:r>
            <a:r>
              <a:rPr lang="en-US" dirty="0" smtClean="0"/>
              <a:t>System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Hadoop</a:t>
            </a:r>
            <a:r>
              <a:rPr lang="en-US" dirty="0"/>
              <a:t>, the little </a:t>
            </a:r>
            <a:r>
              <a:rPr lang="en-US" dirty="0" smtClean="0"/>
              <a:t>elephant (Map Reduce)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HBase</a:t>
            </a:r>
            <a:r>
              <a:rPr lang="en-US" dirty="0"/>
              <a:t>, the database for Big </a:t>
            </a:r>
            <a:r>
              <a:rPr lang="en-US" dirty="0" smtClean="0"/>
              <a:t>Data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ZooKeeper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Hive </a:t>
            </a:r>
            <a:r>
              <a:rPr lang="en-US" dirty="0"/>
              <a:t>- data </a:t>
            </a:r>
            <a:r>
              <a:rPr lang="en-US" dirty="0" smtClean="0"/>
              <a:t>warehousing</a:t>
            </a: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Pig </a:t>
            </a:r>
            <a:r>
              <a:rPr lang="en-US" dirty="0"/>
              <a:t>- Big Data </a:t>
            </a:r>
            <a:r>
              <a:rPr lang="en-US" dirty="0" smtClean="0"/>
              <a:t>manipulation</a:t>
            </a:r>
            <a:endParaRPr lang="en-US" dirty="0"/>
          </a:p>
        </p:txBody>
      </p:sp>
      <p:pic>
        <p:nvPicPr>
          <p:cNvPr id="6" name="Picture 2" descr="https://si0.twimg.com/profile_images/1252505253/elephant_rgb_s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89" y="3962400"/>
            <a:ext cx="2089053" cy="21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i0.twimg.com/profile_images/1252505253/elephant_rgb_sq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05" y="4126523"/>
            <a:ext cx="1427520" cy="144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i0.twimg.com/profile_images/1252505253/elephant_rgb_s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509" y="4443046"/>
            <a:ext cx="963286" cy="9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i0.twimg.com/profile_images/1252505253/elephant_rgb_s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432" y="4144108"/>
            <a:ext cx="963286" cy="9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i0.twimg.com/profile_images/1252505253/elephant_rgb_s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46" y="5416062"/>
            <a:ext cx="963286" cy="9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i0.twimg.com/profile_images/1252505253/elephant_rgb_s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894" y="5017477"/>
            <a:ext cx="963286" cy="9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840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/>
              <a:t>HDFS - </a:t>
            </a:r>
            <a:r>
              <a:rPr lang="en-US" dirty="0" err="1"/>
              <a:t>Hadoop</a:t>
            </a:r>
            <a:r>
              <a:rPr lang="en-US" dirty="0"/>
              <a:t> Distributed File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6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58" y="914400"/>
            <a:ext cx="5727083" cy="4525963"/>
          </a:xfrm>
        </p:spPr>
      </p:pic>
      <p:sp>
        <p:nvSpPr>
          <p:cNvPr id="2" name="TextBox 1"/>
          <p:cNvSpPr txBox="1"/>
          <p:nvPr/>
        </p:nvSpPr>
        <p:spPr>
          <a:xfrm>
            <a:off x="2954215" y="5375031"/>
            <a:ext cx="36107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Horizontal Scalability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5108" y="3036277"/>
            <a:ext cx="844062" cy="1676400"/>
            <a:chOff x="715108" y="3036277"/>
            <a:chExt cx="844062" cy="1676400"/>
          </a:xfrm>
        </p:grpSpPr>
        <p:sp>
          <p:nvSpPr>
            <p:cNvPr id="3" name="Rectangle 2"/>
            <p:cNvSpPr/>
            <p:nvPr/>
          </p:nvSpPr>
          <p:spPr>
            <a:xfrm>
              <a:off x="715108" y="3036277"/>
              <a:ext cx="844061" cy="1676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Commodity Hardware</a:t>
              </a:r>
              <a:endParaRPr lang="en-US" sz="1100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15108" y="3552092"/>
              <a:ext cx="8440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15109" y="3704492"/>
              <a:ext cx="8440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Connector 8"/>
            <p:cNvSpPr/>
            <p:nvPr/>
          </p:nvSpPr>
          <p:spPr>
            <a:xfrm>
              <a:off x="1090246" y="3552092"/>
              <a:ext cx="117231" cy="152400"/>
            </a:xfrm>
            <a:prstGeom prst="flowChartConnector">
              <a:avLst/>
            </a:prstGeom>
            <a:solidFill>
              <a:srgbClr val="0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/>
          <p:cNvCxnSpPr>
            <a:stCxn id="3" idx="3"/>
          </p:cNvCxnSpPr>
          <p:nvPr/>
        </p:nvCxnSpPr>
        <p:spPr>
          <a:xfrm flipV="1">
            <a:off x="1559169" y="3165231"/>
            <a:ext cx="1113693" cy="709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</p:cNvCxnSpPr>
          <p:nvPr/>
        </p:nvCxnSpPr>
        <p:spPr>
          <a:xfrm flipV="1">
            <a:off x="1559169" y="3165231"/>
            <a:ext cx="2719754" cy="7092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</p:cNvCxnSpPr>
          <p:nvPr/>
        </p:nvCxnSpPr>
        <p:spPr>
          <a:xfrm flipV="1">
            <a:off x="1559169" y="3036277"/>
            <a:ext cx="4337539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44153" y="2438326"/>
            <a:ext cx="15826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Fault Tolerant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857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/>
              <a:t>HDFS </a:t>
            </a:r>
            <a:r>
              <a:rPr lang="en-US" dirty="0" smtClean="0"/>
              <a:t>– Map Reduce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000" dirty="0"/>
          </a:p>
          <a:p>
            <a:pPr marL="457200" indent="-457200">
              <a:buFont typeface="Arial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/>
              <a:t>Distributed </a:t>
            </a:r>
            <a:r>
              <a:rPr lang="en-US" sz="2000" dirty="0"/>
              <a:t>programming framework – Divide and Conquer! 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/>
              <a:t>Master </a:t>
            </a:r>
            <a:r>
              <a:rPr lang="en-US" sz="2000" dirty="0"/>
              <a:t>divides work into digestible chunks and distributes to worker </a:t>
            </a:r>
            <a:r>
              <a:rPr lang="en-US" sz="2000" dirty="0" smtClean="0"/>
              <a:t>nodes</a:t>
            </a:r>
          </a:p>
          <a:p>
            <a:pPr marL="1257300" lvl="2" indent="-457200"/>
            <a:r>
              <a:rPr lang="en-US" dirty="0" smtClean="0"/>
              <a:t>MAP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/>
              <a:t>Work </a:t>
            </a:r>
            <a:r>
              <a:rPr lang="en-US" sz="2000" dirty="0"/>
              <a:t>from nodes is then collected by the master and combined to form an </a:t>
            </a:r>
            <a:r>
              <a:rPr lang="en-US" sz="2000" dirty="0" smtClean="0"/>
              <a:t>answer</a:t>
            </a:r>
          </a:p>
          <a:p>
            <a:pPr marL="1257300" lvl="2" indent="-457200"/>
            <a:r>
              <a:rPr lang="en-US" dirty="0" smtClean="0"/>
              <a:t>REDUCE</a:t>
            </a:r>
          </a:p>
          <a:p>
            <a:pPr marL="1257300" lvl="2" indent="-457200"/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1063504"/>
            <a:ext cx="42005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358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 err="1"/>
              <a:t>HBase</a:t>
            </a:r>
            <a:r>
              <a:rPr lang="en-US" dirty="0"/>
              <a:t>, the database for Big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7772400" cy="4525962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err="1"/>
              <a:t>HBase</a:t>
            </a:r>
            <a:r>
              <a:rPr lang="en-US" dirty="0"/>
              <a:t> is a database for Big Data, up to millions of columns and billions of </a:t>
            </a:r>
            <a:r>
              <a:rPr lang="en-US" dirty="0" smtClean="0"/>
              <a:t>rows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key-value database, not a relational </a:t>
            </a:r>
            <a:r>
              <a:rPr lang="en-US" dirty="0" smtClean="0"/>
              <a:t>database - </a:t>
            </a:r>
            <a:r>
              <a:rPr lang="en-US" dirty="0"/>
              <a:t>they don't store nulls!</a:t>
            </a:r>
          </a:p>
        </p:txBody>
      </p:sp>
    </p:spTree>
    <p:extLst>
      <p:ext uri="{BB962C8B-B14F-4D97-AF65-F5344CB8AC3E}">
        <p14:creationId xmlns:p14="http://schemas.microsoft.com/office/powerpoint/2010/main" val="635478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 err="1"/>
              <a:t>ZooKeeper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4400" y="914400"/>
            <a:ext cx="7772400" cy="4525962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 service which helps to </a:t>
            </a:r>
          </a:p>
          <a:p>
            <a:pPr marL="0" indent="0"/>
            <a:r>
              <a:rPr lang="en-US" dirty="0" smtClean="0"/>
              <a:t>coordinate distributed systems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Invented by Yahoo!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When all the </a:t>
            </a:r>
            <a:r>
              <a:rPr lang="en-US" dirty="0" err="1"/>
              <a:t>Hadoop</a:t>
            </a:r>
            <a:r>
              <a:rPr lang="en-US" dirty="0"/>
              <a:t> </a:t>
            </a:r>
            <a:r>
              <a:rPr lang="en-US" dirty="0" smtClean="0"/>
              <a:t>animals</a:t>
            </a:r>
          </a:p>
          <a:p>
            <a:pPr marL="0" indent="0"/>
            <a:r>
              <a:rPr lang="en-US" dirty="0" smtClean="0"/>
              <a:t>(cluster members) </a:t>
            </a:r>
            <a:r>
              <a:rPr lang="en-US" dirty="0"/>
              <a:t>want to do </a:t>
            </a:r>
            <a:endParaRPr lang="en-US" dirty="0" smtClean="0"/>
          </a:p>
          <a:p>
            <a:pPr marL="0" indent="0"/>
            <a:r>
              <a:rPr lang="en-US" dirty="0" smtClean="0"/>
              <a:t>something </a:t>
            </a:r>
            <a:r>
              <a:rPr lang="en-US" dirty="0"/>
              <a:t>together, it is the </a:t>
            </a:r>
            <a:r>
              <a:rPr lang="en-US" dirty="0" err="1"/>
              <a:t>ZooKeeper</a:t>
            </a:r>
            <a:r>
              <a:rPr lang="en-US" dirty="0"/>
              <a:t> who helps them do </a:t>
            </a:r>
            <a:r>
              <a:rPr lang="en-US" dirty="0" smtClean="0"/>
              <a:t>it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They </a:t>
            </a:r>
            <a:r>
              <a:rPr lang="en-US" dirty="0"/>
              <a:t>all know him and listen and obey his commands.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38" y="410307"/>
            <a:ext cx="2165850" cy="30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72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44305" y="949569"/>
            <a:ext cx="7772400" cy="4525962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Hive</a:t>
            </a:r>
            <a:r>
              <a:rPr lang="en-US" dirty="0"/>
              <a:t>: "I am Hive, I let you in </a:t>
            </a:r>
          </a:p>
          <a:p>
            <a:pPr marL="0" indent="0"/>
            <a:r>
              <a:rPr lang="en-US" dirty="0" smtClean="0"/>
              <a:t>and </a:t>
            </a:r>
            <a:r>
              <a:rPr lang="en-US" dirty="0"/>
              <a:t>out of the HDFS cages</a:t>
            </a:r>
            <a:r>
              <a:rPr lang="en-US" dirty="0" smtClean="0"/>
              <a:t>,</a:t>
            </a:r>
          </a:p>
          <a:p>
            <a:pPr marL="0" indent="0"/>
            <a:r>
              <a:rPr lang="en-US" dirty="0" smtClean="0"/>
              <a:t>and </a:t>
            </a:r>
            <a:r>
              <a:rPr lang="en-US" dirty="0"/>
              <a:t>you can talk SQL to me</a:t>
            </a:r>
            <a:r>
              <a:rPr lang="en-US" dirty="0" smtClean="0"/>
              <a:t>!“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Stared at </a:t>
            </a:r>
            <a:r>
              <a:rPr lang="en-US" dirty="0" smtClean="0"/>
              <a:t>Facebook – </a:t>
            </a:r>
          </a:p>
          <a:p>
            <a:pPr marL="857250" lvl="1" indent="-457200"/>
            <a:r>
              <a:rPr lang="en-US" dirty="0" smtClean="0"/>
              <a:t>Hive </a:t>
            </a:r>
            <a:r>
              <a:rPr lang="en-US" dirty="0"/>
              <a:t>defines a simple SQL-like query language, called QL, that enables users familiar with SQL to query the </a:t>
            </a:r>
            <a:r>
              <a:rPr lang="en-US" dirty="0" smtClean="0"/>
              <a:t>data.</a:t>
            </a:r>
          </a:p>
          <a:p>
            <a:pPr marL="857250" lvl="1" indent="-457200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your Hive program does </a:t>
            </a:r>
            <a:r>
              <a:rPr lang="en-US" dirty="0" smtClean="0"/>
              <a:t>not do almost </a:t>
            </a:r>
            <a:r>
              <a:rPr lang="en-US" dirty="0"/>
              <a:t>what you need</a:t>
            </a:r>
            <a:r>
              <a:rPr lang="en-US" dirty="0" smtClean="0"/>
              <a:t>, </a:t>
            </a:r>
            <a:r>
              <a:rPr lang="en-US" dirty="0"/>
              <a:t>you can call on your </a:t>
            </a:r>
            <a:r>
              <a:rPr lang="en-US" dirty="0" err="1"/>
              <a:t>MapReduce</a:t>
            </a:r>
            <a:r>
              <a:rPr lang="en-US" dirty="0"/>
              <a:t> skill. Hive allows you to write custom mappers and reducers to extend the QL capabilities.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92" y="463308"/>
            <a:ext cx="2509213" cy="2408845"/>
          </a:xfrm>
          <a:prstGeom prst="rect">
            <a:avLst/>
          </a:prstGeom>
        </p:spPr>
      </p:pic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/>
              <a:t>Hive - data warehousing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43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 smtClean="0"/>
              <a:t>Pig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/>
              <a:t>MapReduce</a:t>
            </a:r>
            <a:r>
              <a:rPr lang="en-US" dirty="0" smtClean="0"/>
              <a:t> the easy way!!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High Level Data flow language used for Big </a:t>
            </a:r>
            <a:r>
              <a:rPr lang="en-US" dirty="0"/>
              <a:t>Data </a:t>
            </a:r>
            <a:r>
              <a:rPr lang="en-US" dirty="0" smtClean="0"/>
              <a:t>manipulation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Alternative for Hive as its more easier to write and execute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19" y="1280746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69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/>
              <a:t>What do I do after knowing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If I am a Developer</a:t>
            </a:r>
          </a:p>
          <a:p>
            <a:pPr marL="857250" lvl="1" indent="-457200"/>
            <a:r>
              <a:rPr lang="en-US" sz="2000" dirty="0" smtClean="0"/>
              <a:t>Java Technologies</a:t>
            </a:r>
          </a:p>
          <a:p>
            <a:pPr marL="857250" lvl="1" indent="-457200"/>
            <a:r>
              <a:rPr lang="en-US" sz="2000" dirty="0" smtClean="0"/>
              <a:t>Scripting Languages</a:t>
            </a:r>
          </a:p>
          <a:p>
            <a:pPr marL="857250" lvl="1" indent="-457200"/>
            <a:r>
              <a:rPr lang="en-US" sz="2000" dirty="0" smtClean="0"/>
              <a:t>Unix/Linux preferred</a:t>
            </a:r>
          </a:p>
          <a:p>
            <a:pPr marL="857250" lvl="1" indent="-457200"/>
            <a:r>
              <a:rPr lang="en-US" sz="2000" dirty="0" smtClean="0"/>
              <a:t>Writing </a:t>
            </a:r>
            <a:r>
              <a:rPr lang="en-US" sz="2000" dirty="0" err="1" smtClean="0"/>
              <a:t>MapReduce</a:t>
            </a:r>
            <a:r>
              <a:rPr lang="en-US" sz="2000" dirty="0" smtClean="0"/>
              <a:t> Programs</a:t>
            </a:r>
          </a:p>
          <a:p>
            <a:pPr marL="857250" lvl="1" indent="-457200"/>
            <a:r>
              <a:rPr lang="en-US" sz="2000" dirty="0" smtClean="0"/>
              <a:t>Automation techniques</a:t>
            </a:r>
          </a:p>
          <a:p>
            <a:pPr marL="857250" lvl="1" indent="-457200"/>
            <a:r>
              <a:rPr lang="en-US" sz="2000" dirty="0" smtClean="0"/>
              <a:t>Need to be conversant with </a:t>
            </a:r>
          </a:p>
          <a:p>
            <a:pPr marL="1257300" lvl="2" indent="-457200"/>
            <a:r>
              <a:rPr lang="en-US" dirty="0"/>
              <a:t>maximum tools, DBs</a:t>
            </a:r>
          </a:p>
          <a:p>
            <a:pPr marL="1257300" lvl="2" indent="-457200"/>
            <a:r>
              <a:rPr lang="en-US" sz="2000" dirty="0" err="1" smtClean="0"/>
              <a:t>Hadoop</a:t>
            </a:r>
            <a:r>
              <a:rPr lang="en-US" sz="2000" dirty="0" smtClean="0"/>
              <a:t> technologies</a:t>
            </a:r>
          </a:p>
          <a:p>
            <a:pPr marL="1257300" lvl="2" indent="-457200"/>
            <a:r>
              <a:rPr lang="en-US" dirty="0" smtClean="0"/>
              <a:t>Software Engineering</a:t>
            </a:r>
            <a:endParaRPr lang="en-US" sz="2000" dirty="0"/>
          </a:p>
          <a:p>
            <a:pPr marL="857250" lvl="1" indent="-457200"/>
            <a:r>
              <a:rPr lang="en-US" sz="2000" dirty="0" smtClean="0"/>
              <a:t>Monitor and Govern the data flow in the cluster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479306"/>
            <a:ext cx="31527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97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/>
              <a:t>What do I do after knowing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462" y="1371600"/>
            <a:ext cx="8452337" cy="4525962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If I am a </a:t>
            </a:r>
            <a:r>
              <a:rPr lang="en-US" dirty="0" err="1" smtClean="0"/>
              <a:t>Hadoop</a:t>
            </a:r>
            <a:r>
              <a:rPr lang="en-US" dirty="0" smtClean="0"/>
              <a:t> Admin</a:t>
            </a:r>
          </a:p>
          <a:p>
            <a:pPr marL="857250" lvl="1" indent="-457200"/>
            <a:r>
              <a:rPr lang="en-US" sz="2000" dirty="0"/>
              <a:t>Network and Infrastructure set </a:t>
            </a:r>
            <a:r>
              <a:rPr lang="en-US" sz="2000" dirty="0" smtClean="0"/>
              <a:t>up</a:t>
            </a:r>
          </a:p>
          <a:p>
            <a:pPr marL="857250" lvl="1" indent="-457200"/>
            <a:r>
              <a:rPr lang="en-US" sz="2000" dirty="0" smtClean="0"/>
              <a:t>Network management</a:t>
            </a:r>
            <a:endParaRPr lang="en-US" sz="2000" dirty="0"/>
          </a:p>
          <a:p>
            <a:pPr marL="857250" lvl="1" indent="-457200"/>
            <a:r>
              <a:rPr lang="en-US" sz="2000" dirty="0"/>
              <a:t>Cluster </a:t>
            </a:r>
            <a:r>
              <a:rPr lang="en-US" sz="2000" dirty="0" smtClean="0"/>
              <a:t>administration</a:t>
            </a:r>
          </a:p>
          <a:p>
            <a:pPr marL="857250" lvl="1" indent="-457200"/>
            <a:r>
              <a:rPr lang="en-US" sz="2000" dirty="0" smtClean="0"/>
              <a:t>Cluster monitor </a:t>
            </a:r>
            <a:r>
              <a:rPr lang="en-US" sz="2000" dirty="0"/>
              <a:t>and expansion</a:t>
            </a:r>
          </a:p>
          <a:p>
            <a:pPr marL="857250" lvl="1" indent="-457200"/>
            <a:r>
              <a:rPr lang="en-US" sz="2000" dirty="0"/>
              <a:t>Storage, Back up, </a:t>
            </a:r>
            <a:r>
              <a:rPr lang="en-US" sz="2000" dirty="0" smtClean="0"/>
              <a:t>DC set up</a:t>
            </a:r>
            <a:endParaRPr lang="en-US" sz="2000" dirty="0"/>
          </a:p>
          <a:p>
            <a:pPr marL="857250" lvl="1" indent="-457200"/>
            <a:r>
              <a:rPr lang="en-US" sz="2000" dirty="0"/>
              <a:t>Configuration, Tuning, </a:t>
            </a:r>
            <a:endParaRPr lang="en-US" sz="2000" dirty="0" smtClean="0"/>
          </a:p>
          <a:p>
            <a:pPr marL="857250" lvl="1" indent="-457200"/>
            <a:r>
              <a:rPr lang="en-US" sz="2000" dirty="0" smtClean="0"/>
              <a:t>DB and DC Job </a:t>
            </a:r>
            <a:r>
              <a:rPr lang="en-US" sz="2000" dirty="0"/>
              <a:t>management</a:t>
            </a:r>
          </a:p>
          <a:p>
            <a:pPr marL="857250" lvl="1" indent="-457200"/>
            <a:r>
              <a:rPr lang="en-US" sz="2000" dirty="0"/>
              <a:t>DBA background may help for this</a:t>
            </a:r>
          </a:p>
          <a:p>
            <a:pPr marL="857250" lvl="1" indent="-457200"/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240" y="1568694"/>
            <a:ext cx="4063145" cy="371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17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1019175" y="998538"/>
            <a:ext cx="7667625" cy="55292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Data Geek</a:t>
            </a:r>
          </a:p>
          <a:p>
            <a:pPr>
              <a:buFontTx/>
              <a:buChar char="•"/>
            </a:pPr>
            <a:r>
              <a:rPr lang="en-US" dirty="0" smtClean="0"/>
              <a:t>PMP certified IT PM with 11 years of </a:t>
            </a:r>
            <a:r>
              <a:rPr lang="en-US" dirty="0" err="1" smtClean="0"/>
              <a:t>exp</a:t>
            </a: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C++, Python, C#, Java technologies</a:t>
            </a:r>
          </a:p>
          <a:p>
            <a:pPr>
              <a:buFontTx/>
              <a:buChar char="•"/>
            </a:pPr>
            <a:r>
              <a:rPr lang="en-US" dirty="0" smtClean="0"/>
              <a:t>Enthusiastic learner for Big Data</a:t>
            </a:r>
          </a:p>
          <a:p>
            <a:pPr lvl="1">
              <a:buFontTx/>
              <a:buChar char="•"/>
            </a:pPr>
            <a:r>
              <a:rPr lang="en-US" dirty="0" smtClean="0"/>
              <a:t>Completed </a:t>
            </a:r>
            <a:r>
              <a:rPr lang="en-US" dirty="0" err="1" smtClean="0"/>
              <a:t>Coursera</a:t>
            </a:r>
            <a:r>
              <a:rPr lang="en-US" dirty="0" smtClean="0"/>
              <a:t> course Introduction to Data Science</a:t>
            </a:r>
          </a:p>
          <a:p>
            <a:pPr lvl="1">
              <a:buFontTx/>
              <a:buChar char="•"/>
            </a:pPr>
            <a:r>
              <a:rPr lang="en-US" dirty="0" smtClean="0"/>
              <a:t>Completed the Hands on session by </a:t>
            </a:r>
            <a:r>
              <a:rPr lang="en-US" dirty="0" err="1" smtClean="0"/>
              <a:t>Paco</a:t>
            </a:r>
            <a:r>
              <a:rPr lang="en-US" dirty="0" smtClean="0"/>
              <a:t> Nathan - </a:t>
            </a:r>
            <a:r>
              <a:rPr lang="en-US" u="sng" dirty="0">
                <a:hlinkClick r:id="rId3"/>
              </a:rPr>
              <a:t>http://</a:t>
            </a:r>
            <a:r>
              <a:rPr lang="en-US" u="sng" dirty="0" smtClean="0">
                <a:hlinkClick r:id="rId3"/>
              </a:rPr>
              <a:t>liber118.com/pxn</a:t>
            </a:r>
            <a:r>
              <a:rPr lang="en-US" u="sng" dirty="0">
                <a:hlinkClick r:id="rId3"/>
              </a:rPr>
              <a:t>/</a:t>
            </a:r>
            <a:r>
              <a:rPr lang="en-US" dirty="0"/>
              <a:t> </a:t>
            </a:r>
            <a:endParaRPr lang="en-US" dirty="0" smtClean="0"/>
          </a:p>
          <a:p>
            <a:pPr lvl="1">
              <a:buFontTx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hub repo</a:t>
            </a:r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71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/>
              <a:t>What do I do after knowing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1336431"/>
            <a:ext cx="8229600" cy="4525962"/>
          </a:xfr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If I am a Data Scientist</a:t>
            </a:r>
          </a:p>
          <a:p>
            <a:pPr marL="857250" lvl="1" indent="-457200"/>
            <a:r>
              <a:rPr lang="en-US" sz="2000" dirty="0" smtClean="0"/>
              <a:t>Mathematics and Statistics </a:t>
            </a:r>
          </a:p>
          <a:p>
            <a:pPr marL="857250" lvl="1" indent="-457200"/>
            <a:r>
              <a:rPr lang="en-US" sz="2000" dirty="0" smtClean="0"/>
              <a:t>Data Modeling </a:t>
            </a:r>
          </a:p>
          <a:p>
            <a:pPr marL="857250" lvl="1" indent="-457200"/>
            <a:r>
              <a:rPr lang="en-US" sz="2000" dirty="0" smtClean="0"/>
              <a:t>Machine Learning</a:t>
            </a:r>
          </a:p>
          <a:p>
            <a:pPr marL="857250" lvl="1" indent="-457200"/>
            <a:r>
              <a:rPr lang="en-US" sz="2000" dirty="0" smtClean="0"/>
              <a:t>Data mining algorithms</a:t>
            </a:r>
          </a:p>
          <a:p>
            <a:pPr marL="857250" lvl="1" indent="-457200"/>
            <a:r>
              <a:rPr lang="en-US" sz="2000" dirty="0" smtClean="0"/>
              <a:t>Figuring out hidden knowledge</a:t>
            </a:r>
          </a:p>
          <a:p>
            <a:pPr marL="40005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from the data</a:t>
            </a:r>
          </a:p>
          <a:p>
            <a:pPr marL="857250" lvl="1" indent="-457200"/>
            <a:r>
              <a:rPr lang="en-US" sz="2000" dirty="0" smtClean="0"/>
              <a:t>Identify Patterns of the data for</a:t>
            </a:r>
          </a:p>
          <a:p>
            <a:pPr marL="400050" lvl="1" indent="0">
              <a:buNone/>
            </a:pPr>
            <a:r>
              <a:rPr lang="en-US" sz="2000" dirty="0" smtClean="0"/>
              <a:t>       business needs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94" y="1502752"/>
            <a:ext cx="3724275" cy="3913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20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/>
              <a:t>What do I do after knowing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If I am a Data Analyst</a:t>
            </a:r>
          </a:p>
          <a:p>
            <a:pPr marL="857250" lvl="1" indent="-457200"/>
            <a:r>
              <a:rPr lang="en-US" dirty="0" smtClean="0"/>
              <a:t>Hive, Pig, BI tools</a:t>
            </a:r>
          </a:p>
          <a:p>
            <a:pPr marL="857250" lvl="1" indent="-457200"/>
            <a:r>
              <a:rPr lang="en-US" dirty="0" smtClean="0"/>
              <a:t>Data analysis</a:t>
            </a:r>
          </a:p>
          <a:p>
            <a:pPr marL="857250" lvl="1" indent="-457200"/>
            <a:r>
              <a:rPr lang="en-US" dirty="0" smtClean="0"/>
              <a:t>Data visualization</a:t>
            </a:r>
          </a:p>
          <a:p>
            <a:pPr marL="857250" lvl="1" indent="-457200"/>
            <a:r>
              <a:rPr lang="en-US" dirty="0" smtClean="0"/>
              <a:t>Business supporting roles</a:t>
            </a:r>
          </a:p>
          <a:p>
            <a:pPr marL="857250" lvl="1" indent="-457200"/>
            <a:r>
              <a:rPr lang="en-US" dirty="0" smtClean="0"/>
              <a:t>Domain Expert</a:t>
            </a:r>
          </a:p>
          <a:p>
            <a:pPr marL="857250" lvl="1" indent="-457200"/>
            <a:r>
              <a:rPr lang="en-US" dirty="0" smtClean="0"/>
              <a:t>Alliance between technical</a:t>
            </a:r>
          </a:p>
          <a:p>
            <a:pPr marL="400050" lvl="1" indent="0">
              <a:buNone/>
            </a:pPr>
            <a:r>
              <a:rPr lang="en-US" dirty="0" smtClean="0"/>
              <a:t>      and business teams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70" y="1354016"/>
            <a:ext cx="3810000" cy="368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8799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 smtClean="0"/>
              <a:t>Further readings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dirty="0" err="1" smtClean="0"/>
              <a:t>Hadoop</a:t>
            </a:r>
            <a:r>
              <a:rPr lang="en-US" dirty="0" smtClean="0"/>
              <a:t>: The Definitive Guide</a:t>
            </a:r>
          </a:p>
          <a:p>
            <a:pPr marL="800100" lvl="2" indent="0">
              <a:buNone/>
            </a:pPr>
            <a:r>
              <a:rPr lang="en-US" dirty="0" smtClean="0"/>
              <a:t>Tom White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Data Jujitsu</a:t>
            </a:r>
          </a:p>
          <a:p>
            <a:pPr marL="800100" lvl="2" indent="0">
              <a:buNone/>
            </a:pPr>
            <a:r>
              <a:rPr lang="en-US" dirty="0" smtClean="0"/>
              <a:t>DJ </a:t>
            </a:r>
            <a:r>
              <a:rPr lang="en-US" dirty="0" err="1" smtClean="0"/>
              <a:t>Patil</a:t>
            </a: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641" y="1424353"/>
            <a:ext cx="193357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903" y="3849565"/>
            <a:ext cx="15430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367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 smtClean="0"/>
              <a:t>Further readings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dirty="0" smtClean="0"/>
              <a:t>Analyzing the Analyzers</a:t>
            </a:r>
          </a:p>
          <a:p>
            <a:pPr marL="800100" lvl="2" indent="0">
              <a:buNone/>
            </a:pPr>
            <a:r>
              <a:rPr lang="en-US" dirty="0"/>
              <a:t>Harlan Harris, Sean </a:t>
            </a:r>
            <a:r>
              <a:rPr lang="en-US" dirty="0" err="1"/>
              <a:t>Murph</a:t>
            </a:r>
            <a:r>
              <a:rPr lang="en-US" dirty="0"/>
              <a:t>, </a:t>
            </a:r>
            <a:endParaRPr lang="en-US" dirty="0" smtClean="0"/>
          </a:p>
          <a:p>
            <a:pPr marL="800100" lvl="2" indent="0">
              <a:buNone/>
            </a:pPr>
            <a:r>
              <a:rPr lang="en-US" dirty="0" err="1" smtClean="0"/>
              <a:t>Marck</a:t>
            </a:r>
            <a:r>
              <a:rPr lang="en-US" dirty="0" smtClean="0"/>
              <a:t> </a:t>
            </a:r>
            <a:r>
              <a:rPr lang="en-US" dirty="0" err="1"/>
              <a:t>Vaisman</a:t>
            </a: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Big Data Now</a:t>
            </a:r>
          </a:p>
          <a:p>
            <a:pPr marL="800100" lvl="2" indent="0">
              <a:buNone/>
            </a:pPr>
            <a:r>
              <a:rPr lang="en-US" dirty="0" err="1" smtClean="0"/>
              <a:t>OReilly</a:t>
            </a: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903" y="1099771"/>
            <a:ext cx="14573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302" y="3640382"/>
            <a:ext cx="191452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536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 smtClean="0"/>
              <a:t>Further readings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dirty="0" err="1" smtClean="0"/>
              <a:t>Hadoop</a:t>
            </a:r>
            <a:r>
              <a:rPr lang="en-US" dirty="0" smtClean="0"/>
              <a:t> Illuminated</a:t>
            </a:r>
          </a:p>
          <a:p>
            <a:pPr marL="800100" lvl="2" indent="0">
              <a:buNone/>
            </a:pPr>
            <a:r>
              <a:rPr lang="en-US" dirty="0"/>
              <a:t>Mark </a:t>
            </a:r>
            <a:r>
              <a:rPr lang="en-US" dirty="0" err="1" smtClean="0"/>
              <a:t>Kerzner</a:t>
            </a:r>
            <a:endParaRPr lang="en-US" dirty="0"/>
          </a:p>
          <a:p>
            <a:pPr marL="800100" lvl="2" indent="0">
              <a:buNone/>
            </a:pPr>
            <a:r>
              <a:rPr lang="en-US" dirty="0" err="1"/>
              <a:t>Sujee</a:t>
            </a:r>
            <a:r>
              <a:rPr lang="en-US" dirty="0"/>
              <a:t> </a:t>
            </a:r>
            <a:r>
              <a:rPr lang="en-US" dirty="0" err="1"/>
              <a:t>Maniyam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err="1" smtClean="0"/>
              <a:t>Hadoop</a:t>
            </a:r>
            <a:r>
              <a:rPr lang="en-US" dirty="0" smtClean="0"/>
              <a:t> In Action</a:t>
            </a:r>
          </a:p>
          <a:p>
            <a:pPr marL="800100" lvl="2" indent="0">
              <a:buNone/>
            </a:pPr>
            <a:r>
              <a:rPr lang="en-US" dirty="0" smtClean="0"/>
              <a:t>Chuck Lam</a:t>
            </a:r>
          </a:p>
          <a:p>
            <a:pPr marL="400050" lvl="1" indent="0">
              <a:buNone/>
            </a:pPr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52" y="3461972"/>
            <a:ext cx="1618152" cy="2011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911836"/>
            <a:ext cx="1834479" cy="2142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342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 smtClean="0"/>
              <a:t>Meet up groups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 smtClean="0"/>
              <a:t>Big Data Gurus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dirty="0" smtClean="0"/>
              <a:t>Data! SF Bay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972283"/>
            <a:ext cx="4982308" cy="260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3759937"/>
            <a:ext cx="4982308" cy="250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1068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US" dirty="0" smtClean="0"/>
              <a:t>Thank You 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Avadhoot Bhambare</a:t>
            </a:r>
            <a:endParaRPr lang="en-US" sz="1800" dirty="0" smtClean="0"/>
          </a:p>
          <a:p>
            <a:r>
              <a:rPr lang="en-US" sz="1800" dirty="0" smtClean="0">
                <a:hlinkClick r:id="rId3"/>
              </a:rPr>
              <a:t>bavadhoot@yahoo.com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www.linkedin.com/in/avadhootbhambare</a:t>
            </a:r>
            <a:endParaRPr lang="en-US" sz="1800" dirty="0" smtClean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1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1019175" y="998538"/>
            <a:ext cx="7667625" cy="55292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What </a:t>
            </a:r>
            <a:r>
              <a:rPr lang="en-US" dirty="0"/>
              <a:t>is Big Data?</a:t>
            </a:r>
          </a:p>
          <a:p>
            <a:pPr>
              <a:buFontTx/>
              <a:buChar char="•"/>
            </a:pPr>
            <a:r>
              <a:rPr lang="en-US" dirty="0" smtClean="0"/>
              <a:t>Where </a:t>
            </a:r>
            <a:r>
              <a:rPr lang="en-US" dirty="0"/>
              <a:t>does Big Data come </a:t>
            </a:r>
            <a:r>
              <a:rPr lang="en-US" dirty="0" smtClean="0"/>
              <a:t>from?</a:t>
            </a:r>
            <a:endParaRPr lang="en-US" dirty="0"/>
          </a:p>
          <a:p>
            <a:pPr>
              <a:buFontTx/>
              <a:buChar char="•"/>
            </a:pPr>
            <a:r>
              <a:rPr lang="en-US" dirty="0" smtClean="0"/>
              <a:t>Examples </a:t>
            </a:r>
            <a:r>
              <a:rPr lang="en-US" dirty="0"/>
              <a:t>of Big Data in the Real world</a:t>
            </a:r>
          </a:p>
          <a:p>
            <a:pPr>
              <a:buFontTx/>
              <a:buChar char="•"/>
            </a:pPr>
            <a:r>
              <a:rPr lang="en-US" dirty="0" smtClean="0"/>
              <a:t>Sheer </a:t>
            </a:r>
            <a:r>
              <a:rPr lang="en-US" dirty="0"/>
              <a:t>size of </a:t>
            </a:r>
            <a:r>
              <a:rPr lang="en-US" dirty="0" smtClean="0"/>
              <a:t>Big Data?</a:t>
            </a:r>
            <a:endParaRPr lang="en-US" dirty="0"/>
          </a:p>
          <a:p>
            <a:pPr>
              <a:buFontTx/>
              <a:buChar char="•"/>
            </a:pPr>
            <a:r>
              <a:rPr lang="en-US" dirty="0" smtClean="0"/>
              <a:t>How </a:t>
            </a:r>
            <a:r>
              <a:rPr lang="en-US" dirty="0" err="1"/>
              <a:t>Hadoop</a:t>
            </a:r>
            <a:r>
              <a:rPr lang="en-US" dirty="0"/>
              <a:t> solves the Big Data </a:t>
            </a:r>
            <a:r>
              <a:rPr lang="en-US" dirty="0" smtClean="0"/>
              <a:t>problem?</a:t>
            </a:r>
            <a:endParaRPr lang="en-US" dirty="0"/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50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>
          <a:xfrm>
            <a:off x="1019175" y="998538"/>
            <a:ext cx="7667625" cy="55292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Very </a:t>
            </a:r>
            <a:r>
              <a:rPr lang="en-US" dirty="0"/>
              <a:t>large, loosely structured data set that defies traditional </a:t>
            </a:r>
            <a:r>
              <a:rPr lang="en-US" dirty="0" smtClean="0"/>
              <a:t>storage</a:t>
            </a:r>
          </a:p>
          <a:p>
            <a:pPr lvl="1">
              <a:buFontTx/>
              <a:buChar char="•"/>
            </a:pPr>
            <a:r>
              <a:rPr lang="en-US" dirty="0" smtClean="0"/>
              <a:t>Human Generated Data</a:t>
            </a:r>
          </a:p>
          <a:p>
            <a:pPr lvl="1">
              <a:buFontTx/>
              <a:buChar char="•"/>
            </a:pPr>
            <a:r>
              <a:rPr lang="en-US" dirty="0" smtClean="0"/>
              <a:t>Machine Generated Data</a:t>
            </a:r>
            <a:endParaRPr lang="en-US" dirty="0"/>
          </a:p>
          <a:p>
            <a:pPr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endParaRPr lang="en-US" dirty="0"/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74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85B472-439E-4CAE-AE38-D498ACD8A5A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Isosceles Triangle 1"/>
          <p:cNvSpPr/>
          <p:nvPr/>
        </p:nvSpPr>
        <p:spPr>
          <a:xfrm>
            <a:off x="931980" y="1254371"/>
            <a:ext cx="6060831" cy="4876800"/>
          </a:xfrm>
          <a:prstGeom prst="triangle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61641" y="4677509"/>
            <a:ext cx="6131170" cy="234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84932" y="3313131"/>
            <a:ext cx="303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Personal data – emails, documents, photos </a:t>
            </a:r>
            <a:r>
              <a:rPr lang="en-US" sz="2000" dirty="0" err="1" smtClean="0"/>
              <a:t>etc</a:t>
            </a:r>
            <a:endParaRPr lang="en-US" sz="2000" dirty="0"/>
          </a:p>
        </p:txBody>
      </p:sp>
      <p:sp>
        <p:nvSpPr>
          <p:cNvPr id="8" name="Cloud Callout 7"/>
          <p:cNvSpPr/>
          <p:nvPr/>
        </p:nvSpPr>
        <p:spPr>
          <a:xfrm>
            <a:off x="4642339" y="1160586"/>
            <a:ext cx="2743199" cy="1547446"/>
          </a:xfrm>
          <a:prstGeom prst="cloudCallou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Human Generated Data</a:t>
            </a:r>
          </a:p>
        </p:txBody>
      </p:sp>
      <p:sp>
        <p:nvSpPr>
          <p:cNvPr id="10" name="Horizontal Scroll 9"/>
          <p:cNvSpPr/>
          <p:nvPr/>
        </p:nvSpPr>
        <p:spPr>
          <a:xfrm>
            <a:off x="5861537" y="4897997"/>
            <a:ext cx="2625969" cy="1148862"/>
          </a:xfrm>
          <a:prstGeom prst="horizontalScroll">
            <a:avLst/>
          </a:prstGeom>
          <a:gradFill>
            <a:gsLst>
              <a:gs pos="0">
                <a:srgbClr val="FFFFFF"/>
              </a:gs>
              <a:gs pos="16000">
                <a:srgbClr val="1F1F1F"/>
              </a:gs>
              <a:gs pos="17999">
                <a:srgbClr val="FFFFFF"/>
              </a:gs>
              <a:gs pos="42000">
                <a:srgbClr val="636363"/>
              </a:gs>
              <a:gs pos="53000">
                <a:srgbClr val="CFCFCF"/>
              </a:gs>
              <a:gs pos="66000">
                <a:srgbClr val="CFCFCF"/>
              </a:gs>
              <a:gs pos="75999">
                <a:srgbClr val="1F1F1F"/>
              </a:gs>
              <a:gs pos="78999">
                <a:srgbClr val="FFFFFF"/>
              </a:gs>
              <a:gs pos="100000">
                <a:srgbClr val="7F7F7F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Machine Generated Data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2180488" y="5118485"/>
            <a:ext cx="303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Logs, trackers, server data etc.</a:t>
            </a:r>
            <a:endParaRPr lang="en-US" sz="2000" dirty="0"/>
          </a:p>
        </p:txBody>
      </p:sp>
      <p:sp>
        <p:nvSpPr>
          <p:cNvPr id="11" name="Down Arrow 10"/>
          <p:cNvSpPr/>
          <p:nvPr/>
        </p:nvSpPr>
        <p:spPr>
          <a:xfrm>
            <a:off x="715103" y="2549771"/>
            <a:ext cx="527542" cy="2942492"/>
          </a:xfrm>
          <a:prstGeom prst="down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Data Size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19090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 animBg="1"/>
      <p:bldP spid="10" grpId="0" animBg="1"/>
      <p:bldP spid="13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 descr="cloud_computing-light_background.png"/>
          <p:cNvPicPr>
            <a:picLocks noChangeAspect="1"/>
          </p:cNvPicPr>
          <p:nvPr/>
        </p:nvPicPr>
        <p:blipFill>
          <a:blip r:embed="rId2" cstate="print"/>
          <a:srcRect l="12279" r="3002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 bwMode="invGray">
          <a:xfrm>
            <a:off x="4640972" y="1347952"/>
            <a:ext cx="5029200" cy="3378385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50000"/>
                </a:schemeClr>
              </a:gs>
              <a:gs pos="100000">
                <a:schemeClr val="accent1">
                  <a:alpha val="39000"/>
                </a:schemeClr>
              </a:gs>
            </a:gsLst>
            <a:lin ang="0" scaled="1"/>
            <a:tileRect/>
          </a:gradFill>
          <a:ln w="31750"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50000">
                  <a:schemeClr val="tx2">
                    <a:lumMod val="75000"/>
                    <a:lumOff val="2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6" tIns="31998" rIns="63996" bIns="31998" anchor="ctr"/>
          <a:lstStyle/>
          <a:p>
            <a:pPr algn="ctr" defTabSz="91399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67188" y="1733550"/>
            <a:ext cx="5327650" cy="2603500"/>
          </a:xfrm>
          <a:prstGeom prst="rect">
            <a:avLst/>
          </a:prstGeom>
          <a:noFill/>
        </p:spPr>
        <p:txBody>
          <a:bodyPr lIns="57135" tIns="28568" rIns="57135" bIns="28568">
            <a:spAutoFit/>
          </a:bodyPr>
          <a:lstStyle/>
          <a:p>
            <a:pPr algn="ctr" defTabSz="91399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</a:t>
            </a:r>
            <a:r>
              <a:rPr lang="en-US" sz="24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one billion </a:t>
            </a: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pages</a:t>
            </a:r>
          </a:p>
          <a:p>
            <a:pPr algn="ctr" defTabSz="91399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350,000</a:t>
            </a:r>
            <a:r>
              <a:rPr lang="en-US" sz="24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iPhone apps</a:t>
            </a:r>
          </a:p>
          <a:p>
            <a:pPr algn="ctr" defTabSz="91399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</a:t>
            </a: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100,000</a:t>
            </a:r>
            <a:r>
              <a:rPr lang="en-US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apps</a:t>
            </a:r>
          </a:p>
          <a:p>
            <a:pPr algn="ctr" defTabSz="91399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10,500</a:t>
            </a:r>
            <a:r>
              <a:rPr lang="en-US" sz="24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 stations</a:t>
            </a:r>
          </a:p>
          <a:p>
            <a:pPr algn="ctr" defTabSz="91399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5500</a:t>
            </a:r>
            <a:r>
              <a:rPr lang="en-US" sz="24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magazines</a:t>
            </a:r>
          </a:p>
          <a:p>
            <a:pPr algn="ctr" defTabSz="913990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than </a:t>
            </a:r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300</a:t>
            </a:r>
            <a:r>
              <a:rPr lang="en-US" sz="24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TV networks</a:t>
            </a:r>
          </a:p>
        </p:txBody>
      </p:sp>
      <p:sp>
        <p:nvSpPr>
          <p:cNvPr id="25607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Big Data come from</a:t>
            </a:r>
            <a:r>
              <a:rPr lang="en-US" dirty="0" smtClean="0"/>
              <a:t>?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 bwMode="invGray"/>
        <p:txBody>
          <a:bodyPr/>
          <a:lstStyle/>
          <a:p>
            <a:pPr>
              <a:defRPr/>
            </a:pPr>
            <a:fld id="{AA5FD31F-0E2B-4FEE-A981-8468206FF3B2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675" y="1210330"/>
            <a:ext cx="218049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Cloud... </a:t>
            </a:r>
            <a:r>
              <a:rPr lang="en-US" sz="3600" dirty="0"/>
              <a:t>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98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loud_computing-light_background.png"/>
          <p:cNvPicPr>
            <a:picLocks noChangeAspect="1"/>
          </p:cNvPicPr>
          <p:nvPr/>
        </p:nvPicPr>
        <p:blipFill>
          <a:blip r:embed="rId2" cstate="print"/>
          <a:srcRect l="12279" r="3002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Big Data come from</a:t>
            </a:r>
            <a:r>
              <a:rPr lang="en-US" dirty="0" smtClean="0"/>
              <a:t>?</a:t>
            </a:r>
          </a:p>
        </p:txBody>
      </p:sp>
      <p:sp>
        <p:nvSpPr>
          <p:cNvPr id="12" name="Rounded Rectangle 11"/>
          <p:cNvSpPr/>
          <p:nvPr/>
        </p:nvSpPr>
        <p:spPr bwMode="invGray">
          <a:xfrm>
            <a:off x="5173882" y="868102"/>
            <a:ext cx="4297680" cy="2071867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50000"/>
                </a:schemeClr>
              </a:gs>
              <a:gs pos="100000">
                <a:schemeClr val="accent1">
                  <a:alpha val="39000"/>
                </a:schemeClr>
              </a:gs>
            </a:gsLst>
            <a:lin ang="0" scaled="1"/>
            <a:tileRect/>
          </a:gradFill>
          <a:ln w="31750"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50000">
                  <a:schemeClr val="tx2">
                    <a:lumMod val="75000"/>
                    <a:lumOff val="2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6" tIns="31998" rIns="63996" bIns="31998" anchor="ctr"/>
          <a:lstStyle/>
          <a:p>
            <a:pPr algn="ctr" defTabSz="91399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48263" y="1003300"/>
            <a:ext cx="3765550" cy="1812925"/>
          </a:xfrm>
          <a:prstGeom prst="rect">
            <a:avLst/>
          </a:prstGeom>
          <a:noFill/>
        </p:spPr>
        <p:txBody>
          <a:bodyPr lIns="39997" tIns="19999" rIns="39997" bIns="19999">
            <a:spAutoFit/>
          </a:bodyPr>
          <a:lstStyle/>
          <a:p>
            <a:pPr algn="ctr" defTabSz="91399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Households</a:t>
            </a:r>
            <a:b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generating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1TB</a:t>
            </a:r>
          </a:p>
          <a:p>
            <a:pPr algn="ctr" defTabSz="91399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data monthly</a:t>
            </a:r>
          </a:p>
          <a:p>
            <a:pPr algn="ctr" defTabSz="91399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grow by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</a:t>
            </a:r>
          </a:p>
        </p:txBody>
      </p:sp>
      <p:sp>
        <p:nvSpPr>
          <p:cNvPr id="14" name="Rounded Rectangle 13"/>
          <p:cNvSpPr/>
          <p:nvPr/>
        </p:nvSpPr>
        <p:spPr bwMode="invGray">
          <a:xfrm>
            <a:off x="5210537" y="3196541"/>
            <a:ext cx="4297680" cy="2023642"/>
          </a:xfrm>
          <a:prstGeom prst="round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50000"/>
                </a:schemeClr>
              </a:gs>
              <a:gs pos="100000">
                <a:schemeClr val="accent1">
                  <a:alpha val="39000"/>
                </a:schemeClr>
              </a:gs>
            </a:gsLst>
            <a:lin ang="0" scaled="1"/>
            <a:tileRect/>
          </a:gradFill>
          <a:ln w="31750"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50000">
                  <a:schemeClr val="tx2">
                    <a:lumMod val="75000"/>
                    <a:lumOff val="2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6" tIns="31998" rIns="63996" bIns="31998" anchor="ctr"/>
          <a:lstStyle/>
          <a:p>
            <a:pPr algn="ctr" defTabSz="91399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84775" y="3273425"/>
            <a:ext cx="3765550" cy="1868488"/>
          </a:xfrm>
          <a:prstGeom prst="rect">
            <a:avLst/>
          </a:prstGeom>
          <a:noFill/>
        </p:spPr>
        <p:txBody>
          <a:bodyPr lIns="39997" tIns="19999" rIns="39997" bIns="19999">
            <a:spAutoFit/>
          </a:bodyPr>
          <a:lstStyle/>
          <a:p>
            <a:pPr algn="ctr" defTabSz="91399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r>
              <a:rPr lang="en-US" sz="3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</a:t>
            </a:r>
            <a:r>
              <a:rPr lang="en-US" sz="3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petabytes per</a:t>
            </a:r>
            <a:r>
              <a:rPr 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month will grow</a:t>
            </a:r>
            <a:br>
              <a:rPr 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en-US" sz="32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"/>
              </a:rPr>
              <a:t>7x</a:t>
            </a:r>
            <a:endParaRPr lang="en-US" sz="3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 bwMode="invGray"/>
        <p:txBody>
          <a:bodyPr/>
          <a:lstStyle/>
          <a:p>
            <a:pPr>
              <a:defRPr/>
            </a:pPr>
            <a:fld id="{B2C503D6-A277-4FE7-9725-B0EC7769BC8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0675" y="1210330"/>
            <a:ext cx="21804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Cloud... </a:t>
            </a:r>
            <a:r>
              <a:rPr lang="en-US" sz="3600" dirty="0" smtClean="0"/>
              <a:t>In coming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944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4" descr="cloud_computing-light_background.png"/>
          <p:cNvPicPr>
            <a:picLocks noChangeAspect="1"/>
          </p:cNvPicPr>
          <p:nvPr/>
        </p:nvPicPr>
        <p:blipFill>
          <a:blip r:embed="rId2" cstate="print"/>
          <a:srcRect l="12279" r="3002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 noChangeAspect="1"/>
          </p:cNvGrpSpPr>
          <p:nvPr/>
        </p:nvGrpSpPr>
        <p:grpSpPr>
          <a:xfrm>
            <a:off x="1465892" y="361294"/>
            <a:ext cx="3448798" cy="1371600"/>
            <a:chOff x="7978101" y="3279958"/>
            <a:chExt cx="5568486" cy="2214608"/>
          </a:xfrm>
          <a:effectLst>
            <a:outerShdw blurRad="88900" dist="50800" dir="2700000" algn="tl" rotWithShape="0">
              <a:prstClr val="black">
                <a:alpha val="48000"/>
              </a:prstClr>
            </a:outerShdw>
          </a:effectLst>
        </p:grpSpPr>
        <p:pic>
          <p:nvPicPr>
            <p:cNvPr id="13" name="Picture 2" descr="C:\Documents and Settings\rgould\Desktop\YouTube-[Converted].png"/>
            <p:cNvPicPr>
              <a:picLocks noChangeAspect="1" noChangeArrowheads="1"/>
            </p:cNvPicPr>
            <p:nvPr/>
          </p:nvPicPr>
          <p:blipFill>
            <a:blip r:embed="rId3" cstate="print">
              <a:lum bright="100000" contrast="40000"/>
            </a:blip>
            <a:srcRect r="60245"/>
            <a:stretch>
              <a:fillRect/>
            </a:stretch>
          </p:blipFill>
          <p:spPr bwMode="auto">
            <a:xfrm>
              <a:off x="7978101" y="3279958"/>
              <a:ext cx="2196413" cy="2214608"/>
            </a:xfrm>
            <a:prstGeom prst="roundRect">
              <a:avLst>
                <a:gd name="adj" fmla="val 17948"/>
              </a:avLst>
            </a:prstGeom>
            <a:noFill/>
            <a:ln>
              <a:noFill/>
            </a:ln>
            <a:effectLst>
              <a:glow rad="101600">
                <a:schemeClr val="tx2">
                  <a:alpha val="40000"/>
                </a:schemeClr>
              </a:glow>
              <a:outerShdw blurRad="127000" dist="1143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2" descr="C:\Documents and Settings\rgould\Desktop\YouTube-[Converted].png"/>
            <p:cNvPicPr>
              <a:picLocks noChangeAspect="1" noChangeArrowheads="1"/>
            </p:cNvPicPr>
            <p:nvPr/>
          </p:nvPicPr>
          <p:blipFill>
            <a:blip r:embed="rId3" cstate="print"/>
            <a:srcRect l="38966"/>
            <a:stretch>
              <a:fillRect/>
            </a:stretch>
          </p:blipFill>
          <p:spPr bwMode="auto">
            <a:xfrm>
              <a:off x="10174514" y="3279958"/>
              <a:ext cx="3372073" cy="2214608"/>
            </a:xfrm>
            <a:prstGeom prst="roundRect">
              <a:avLst>
                <a:gd name="adj" fmla="val 17948"/>
              </a:avLst>
            </a:prstGeom>
            <a:noFill/>
            <a:ln>
              <a:noFill/>
            </a:ln>
            <a:effectLst>
              <a:glow rad="101600">
                <a:schemeClr val="tx2">
                  <a:alpha val="40000"/>
                </a:schemeClr>
              </a:glow>
              <a:outerShdw blurRad="127000" dist="1143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Rounded Rectangle 9"/>
          <p:cNvSpPr/>
          <p:nvPr/>
        </p:nvSpPr>
        <p:spPr bwMode="invGray">
          <a:xfrm>
            <a:off x="5636871" y="1088024"/>
            <a:ext cx="3931920" cy="4097438"/>
          </a:xfrm>
          <a:prstGeom prst="roundRect">
            <a:avLst>
              <a:gd name="adj" fmla="val 12273"/>
            </a:avLst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alpha val="50000"/>
                </a:schemeClr>
              </a:gs>
              <a:gs pos="100000">
                <a:schemeClr val="accent1">
                  <a:alpha val="39000"/>
                </a:schemeClr>
              </a:gs>
            </a:gsLst>
            <a:lin ang="0" scaled="1"/>
            <a:tileRect/>
          </a:gradFill>
          <a:ln w="31750">
            <a:gradFill>
              <a:gsLst>
                <a:gs pos="0">
                  <a:schemeClr val="tx2">
                    <a:lumMod val="90000"/>
                    <a:lumOff val="10000"/>
                  </a:schemeClr>
                </a:gs>
                <a:gs pos="50000">
                  <a:schemeClr val="tx2">
                    <a:lumMod val="75000"/>
                    <a:lumOff val="2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0" scaled="0"/>
            </a:gradFill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96" tIns="31998" rIns="63996" bIns="31998" anchor="ctr"/>
          <a:lstStyle/>
          <a:p>
            <a:pPr algn="ctr" defTabSz="91399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72113" y="1222375"/>
            <a:ext cx="3765550" cy="3719513"/>
          </a:xfrm>
          <a:prstGeom prst="rect">
            <a:avLst/>
          </a:prstGeom>
          <a:noFill/>
        </p:spPr>
        <p:txBody>
          <a:bodyPr lIns="39997" tIns="19999" rIns="39997" bIns="19999">
            <a:spAutoFit/>
          </a:bodyPr>
          <a:lstStyle/>
          <a:p>
            <a:pPr algn="ctr" defTabSz="913990" fontAlgn="auto">
              <a:lnSpc>
                <a:spcPts val="3840"/>
              </a:lnSpc>
              <a:spcBef>
                <a:spcPts val="0"/>
              </a:spcBef>
              <a:spcAft>
                <a:spcPts val="2400"/>
              </a:spcAft>
              <a:defRPr/>
            </a:pP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 </a:t>
            </a:r>
            <a:r>
              <a:rPr lang="en-US" sz="3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billion</a:t>
            </a:r>
            <a:br>
              <a:rPr lang="en-US" sz="3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 watched</a:t>
            </a:r>
            <a:b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year</a:t>
            </a:r>
          </a:p>
          <a:p>
            <a:pPr algn="ctr" defTabSz="913990" fontAlgn="auto">
              <a:lnSpc>
                <a:spcPts val="3840"/>
              </a:lnSpc>
              <a:spcBef>
                <a:spcPts val="0"/>
              </a:spcBef>
              <a:spcAft>
                <a:spcPts val="2400"/>
              </a:spcAft>
              <a:defRPr/>
            </a:pPr>
            <a:r>
              <a:rPr lang="en-US" sz="3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600 </a:t>
            </a: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videos</a:t>
            </a:r>
            <a:b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equaling 25 hours uploaded in the</a:t>
            </a:r>
            <a:b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solidFill>
                  <a:srgbClr val="FDBB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minute</a:t>
            </a: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 bwMode="invGray">
          <a:xfrm>
            <a:off x="7091363" y="6610350"/>
            <a:ext cx="328612" cy="2476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2BB0A9C-14C3-4371-8A8C-1EE77C64CC45}" type="slidenum">
              <a:rPr lang="en-US" sz="80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9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617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eagate">
  <a:themeElements>
    <a:clrScheme name="Seagate">
      <a:dk1>
        <a:srgbClr val="0D5257"/>
      </a:dk1>
      <a:lt1>
        <a:sysClr val="window" lastClr="FFFFFF"/>
      </a:lt1>
      <a:dk2>
        <a:srgbClr val="2C2C2C"/>
      </a:dk2>
      <a:lt2>
        <a:srgbClr val="5E8AB4"/>
      </a:lt2>
      <a:accent1>
        <a:srgbClr val="487A7B"/>
      </a:accent1>
      <a:accent2>
        <a:srgbClr val="F6BE00"/>
      </a:accent2>
      <a:accent3>
        <a:srgbClr val="64A70B"/>
      </a:accent3>
      <a:accent4>
        <a:srgbClr val="672146"/>
      </a:accent4>
      <a:accent5>
        <a:srgbClr val="003865"/>
      </a:accent5>
      <a:accent6>
        <a:srgbClr val="CF4520"/>
      </a:accent6>
      <a:hlink>
        <a:srgbClr val="5E8AB4"/>
      </a:hlink>
      <a:folHlink>
        <a:srgbClr val="67214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Corp_Teal_WhiteTemplate-4_3</Template>
  <TotalTime>17810</TotalTime>
  <Words>1271</Words>
  <Application>Microsoft Office PowerPoint</Application>
  <PresentationFormat>On-screen Show (4:3)</PresentationFormat>
  <Paragraphs>377</Paragraphs>
  <Slides>36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Seagate</vt:lpstr>
      <vt:lpstr>Introduction to Big Data</vt:lpstr>
      <vt:lpstr>Prologue</vt:lpstr>
      <vt:lpstr>Who am I?</vt:lpstr>
      <vt:lpstr>Table of Contents</vt:lpstr>
      <vt:lpstr>What is Big Data?</vt:lpstr>
      <vt:lpstr>What is Big Data?</vt:lpstr>
      <vt:lpstr>Where does Big Data come from? </vt:lpstr>
      <vt:lpstr>Where does Big Data come from?</vt:lpstr>
      <vt:lpstr>PowerPoint Presentation</vt:lpstr>
      <vt:lpstr>PowerPoint Presentation</vt:lpstr>
      <vt:lpstr>Challenges of Big Data</vt:lpstr>
      <vt:lpstr>Why Hadoop solves the Big Data problem?</vt:lpstr>
      <vt:lpstr>PowerPoint Presentation</vt:lpstr>
      <vt:lpstr>How Hadoop solves the Big Data problem?</vt:lpstr>
      <vt:lpstr>Large Datacenters, Data Warehouses</vt:lpstr>
      <vt:lpstr>Large Datacenters, Data Warehouses</vt:lpstr>
      <vt:lpstr>Physical Topology – Cluster</vt:lpstr>
      <vt:lpstr>Physical Topology – Hadoop Cluster</vt:lpstr>
      <vt:lpstr>Name and Data Node Software Ecosystem</vt:lpstr>
      <vt:lpstr>Name and Data Node Software Ecosystem</vt:lpstr>
      <vt:lpstr>Hadoop Family</vt:lpstr>
      <vt:lpstr>HDFS - Hadoop Distributed File System</vt:lpstr>
      <vt:lpstr>HDFS – Map Reduce</vt:lpstr>
      <vt:lpstr>HBase, the database for Big Data</vt:lpstr>
      <vt:lpstr>ZooKeeper</vt:lpstr>
      <vt:lpstr>Hive - data warehousing</vt:lpstr>
      <vt:lpstr>Pig</vt:lpstr>
      <vt:lpstr>What do I do after knowing this?</vt:lpstr>
      <vt:lpstr>What do I do after knowing this?</vt:lpstr>
      <vt:lpstr>What do I do after knowing this?</vt:lpstr>
      <vt:lpstr>What do I do after knowing this?</vt:lpstr>
      <vt:lpstr>Further readings</vt:lpstr>
      <vt:lpstr>Further readings</vt:lpstr>
      <vt:lpstr>Further readings</vt:lpstr>
      <vt:lpstr>Meet up groups</vt:lpstr>
      <vt:lpstr>Thank You !!!</vt:lpstr>
    </vt:vector>
  </TitlesOfParts>
  <Company>Seagate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tutorial</dc:title>
  <dc:creator>Tim Feldman</dc:creator>
  <cp:lastModifiedBy>Avadhoot Bhambare -X (abhambar - WIPRO at Cisco)</cp:lastModifiedBy>
  <cp:revision>536</cp:revision>
  <cp:lastPrinted>2005-06-07T19:22:35Z</cp:lastPrinted>
  <dcterms:created xsi:type="dcterms:W3CDTF">2006-07-12T17:54:37Z</dcterms:created>
  <dcterms:modified xsi:type="dcterms:W3CDTF">2013-08-27T18:36:26Z</dcterms:modified>
</cp:coreProperties>
</file>